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8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6" r:id="rId4"/>
    <p:sldId id="284" r:id="rId5"/>
    <p:sldId id="285" r:id="rId6"/>
    <p:sldId id="287" r:id="rId7"/>
    <p:sldId id="258" r:id="rId8"/>
    <p:sldId id="288" r:id="rId9"/>
    <p:sldId id="289" r:id="rId10"/>
    <p:sldId id="259" r:id="rId11"/>
    <p:sldId id="296" r:id="rId12"/>
    <p:sldId id="315" r:id="rId13"/>
    <p:sldId id="290" r:id="rId14"/>
    <p:sldId id="295" r:id="rId15"/>
    <p:sldId id="316" r:id="rId16"/>
    <p:sldId id="309" r:id="rId17"/>
    <p:sldId id="310" r:id="rId18"/>
    <p:sldId id="311" r:id="rId19"/>
    <p:sldId id="312" r:id="rId20"/>
    <p:sldId id="313" r:id="rId21"/>
    <p:sldId id="298" r:id="rId22"/>
    <p:sldId id="299" r:id="rId23"/>
    <p:sldId id="300" r:id="rId24"/>
    <p:sldId id="301" r:id="rId25"/>
    <p:sldId id="318" r:id="rId26"/>
    <p:sldId id="319" r:id="rId27"/>
  </p:sldIdLst>
  <p:sldSz cx="9144000" cy="6858000" type="screen4x3"/>
  <p:notesSz cx="6797675" cy="9926638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66481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32962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99443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65925" algn="ctr" rtl="0" eaLnBrk="0" fontAlgn="base" hangingPunct="0">
      <a:spcBef>
        <a:spcPct val="50000"/>
      </a:spcBef>
      <a:spcAft>
        <a:spcPct val="0"/>
      </a:spcAft>
      <a:buClr>
        <a:schemeClr val="accent2"/>
      </a:buClr>
      <a:buFont typeface="Wingdings" pitchFamily="2" charset="2"/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332406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98887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65368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731849" algn="l" defTabSz="932962" rtl="0" eaLnBrk="1" latinLnBrk="0" hangingPunct="1">
      <a:defRPr sz="1428"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952" userDrawn="1">
          <p15:clr>
            <a:srgbClr val="A4A3A4"/>
          </p15:clr>
        </p15:guide>
        <p15:guide id="2" pos="5443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9242"/>
    <a:srgbClr val="A6A6A6"/>
    <a:srgbClr val="575756"/>
    <a:srgbClr val="C4241F"/>
    <a:srgbClr val="084686"/>
    <a:srgbClr val="004289"/>
    <a:srgbClr val="E41F18"/>
    <a:srgbClr val="5F5F5F"/>
    <a:srgbClr val="B0B1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68470" autoAdjust="0"/>
  </p:normalViewPr>
  <p:slideViewPr>
    <p:cSldViewPr snapToGrid="0">
      <p:cViewPr>
        <p:scale>
          <a:sx n="62" d="100"/>
          <a:sy n="62" d="100"/>
        </p:scale>
        <p:origin x="-1332" y="-330"/>
      </p:cViewPr>
      <p:guideLst>
        <p:guide orient="horz" pos="3952"/>
        <p:guide pos="54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106" y="-78"/>
      </p:cViewPr>
      <p:guideLst>
        <p:guide orient="horz" pos="3120"/>
        <p:guide orient="horz" pos="3127"/>
        <p:guide pos="2103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1" y="0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fld id="{457EA0C0-5B0D-4D8E-8448-29C33B29C874}" type="datetime1">
              <a:rPr lang="en-US"/>
              <a:pPr/>
              <a:t>11/10/2016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6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1" y="9430306"/>
            <a:ext cx="2946145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fld id="{93680765-A157-41AD-8F94-E152B15695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61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7538" y="487363"/>
            <a:ext cx="562610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5628" y="5591627"/>
            <a:ext cx="5729738" cy="34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dirty="0"/>
              <a:t>Click to edit Master text styles</a:t>
            </a:r>
          </a:p>
        </p:txBody>
      </p:sp>
      <p:sp>
        <p:nvSpPr>
          <p:cNvPr id="5127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33201" y="9548029"/>
            <a:ext cx="542583" cy="18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/>
            </a:lvl1pPr>
          </a:lstStyle>
          <a:p>
            <a:fld id="{42689D1E-D6FA-469F-A168-9573E3DAE98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814686" y="1509677"/>
            <a:ext cx="51990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2290" tIns="46145" rIns="92290" bIns="46145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2732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lnSpc>
        <a:spcPct val="90000"/>
      </a:lnSpc>
      <a:spcBef>
        <a:spcPct val="30000"/>
      </a:spcBef>
      <a:spcAft>
        <a:spcPct val="0"/>
      </a:spcAft>
      <a:defRPr sz="1632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194367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388734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583101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777469" algn="l" rtl="0" fontAlgn="base">
      <a:spcBef>
        <a:spcPct val="30000"/>
      </a:spcBef>
      <a:spcAft>
        <a:spcPct val="0"/>
      </a:spcAft>
      <a:defRPr sz="1224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332406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6pPr>
    <a:lvl7pPr marL="2798887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7pPr>
    <a:lvl8pPr marL="3265368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8pPr>
    <a:lvl9pPr marL="3731849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03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/>
              <a:t>účast škol v ČR i MSK byla téměř shodná s loňským rokem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97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400" b="1" kern="1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Výpočty převisu nabídky</a:t>
            </a:r>
            <a:r>
              <a:rPr lang="cs-CZ" sz="1400" b="1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400" b="0" kern="1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počítají pouze s redukovanou nabídkou krajských škol (ne kapacitami škol), u ostatních zřizovatelů počítáme s odevzdanými zápisovými lístky k</a:t>
            </a:r>
            <a:r>
              <a:rPr lang="cs-CZ" sz="1400" b="0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31. 5. 2016 </a:t>
            </a:r>
            <a:r>
              <a:rPr lang="cs-CZ" sz="1400" b="0" i="1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(31. 5. 2015)</a:t>
            </a:r>
            <a:r>
              <a:rPr lang="cs-CZ" sz="1400" b="0" i="1" kern="1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sz="1400" b="0" kern="1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(nikoliv nabídkou soukromých SŠ, která je několikanásobná a velmi přemrštěná, tím</a:t>
            </a:r>
            <a:r>
              <a:rPr lang="cs-CZ" sz="1400" b="0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pádem je převis ve skutečnosti ještě výrazně vyšší a to skoro dvojnásobně</a:t>
            </a:r>
            <a:r>
              <a:rPr lang="cs-CZ" sz="1400" b="0" kern="1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400" b="1" kern="1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Počet žáků vycházejících ze ZŠ </a:t>
            </a:r>
            <a:r>
              <a:rPr lang="cs-CZ" sz="1400" b="0" kern="1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odhadovaný počet předpokládaného počtu absolventů</a:t>
            </a:r>
            <a:r>
              <a:rPr lang="cs-CZ" sz="1400" b="0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ZŠ </a:t>
            </a:r>
            <a:r>
              <a:rPr lang="cs-CZ" sz="1400" b="0" i="1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(9. ročník devítiletého vzdělávacího programu + 10. ročník desítiletého vzdělávacího programu) </a:t>
            </a:r>
            <a:r>
              <a:rPr lang="cs-CZ" sz="1400" b="0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 předešlý školní rok, tj. pro výpočet převisu nabídky pro školní rok 2017/2018 je tedy použit odhad počtu žáků v posledních ročnících ZŠ ve školním roce 2016/2017. 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400" b="0" kern="1200" baseline="0" dirty="0"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400" b="0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meziročním srovnání byl pro předchozí školní rok také použit </a:t>
            </a:r>
            <a:r>
              <a:rPr lang="cs-CZ" sz="1400" b="1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odhad</a:t>
            </a:r>
            <a:r>
              <a:rPr lang="cs-CZ" sz="1400" b="0" kern="1200" baseline="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počtu žáků vycházejících ze ZŠ z dat ze školního roku 2015/2016.</a:t>
            </a:r>
            <a:endParaRPr lang="cs-CZ" sz="1400" b="1" kern="1200" dirty="0"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453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085850" marR="0" lvl="2" indent="-1714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endParaRPr lang="cs-CZ" sz="300" b="1" kern="1200" baseline="0" dirty="0">
              <a:solidFill>
                <a:schemeClr val="tx1"/>
              </a:solidFill>
              <a:effectLst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cs-CZ" sz="1200" b="1" kern="1200" dirty="0">
              <a:solidFill>
                <a:schemeClr val="tx1"/>
              </a:solidFill>
              <a:effectLst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25F89B-EE8B-40BD-B131-F2DF272F7AB7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205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200" b="0" i="0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25F89B-EE8B-40BD-B131-F2DF272F7AB7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931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530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89D1E-D6FA-469F-A168-9573E3DAE983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12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49" cy="51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84686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 userDrawn="1"/>
        </p:nvSpPr>
        <p:spPr>
          <a:xfrm>
            <a:off x="6999439" y="5758699"/>
            <a:ext cx="739193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>
                <a:solidFill>
                  <a:srgbClr val="575756"/>
                </a:solidFill>
              </a:rPr>
              <a:t>Datum:</a:t>
            </a:r>
          </a:p>
        </p:txBody>
      </p:sp>
      <p:sp>
        <p:nvSpPr>
          <p:cNvPr id="13" name="Podnadpis 2"/>
          <p:cNvSpPr txBox="1">
            <a:spLocks/>
          </p:cNvSpPr>
          <p:nvPr userDrawn="1"/>
        </p:nvSpPr>
        <p:spPr>
          <a:xfrm>
            <a:off x="4136692" y="5755354"/>
            <a:ext cx="1040849" cy="2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buClrTx/>
            </a:pPr>
            <a:r>
              <a:rPr lang="cs-CZ" sz="1100" b="0" i="0" dirty="0">
                <a:solidFill>
                  <a:srgbClr val="575756"/>
                </a:solidFill>
              </a:rPr>
              <a:t>Zpracoval:</a:t>
            </a:r>
          </a:p>
        </p:txBody>
      </p:sp>
      <p:sp>
        <p:nvSpPr>
          <p:cNvPr id="19" name="Zástupný symbol pro text 18"/>
          <p:cNvSpPr>
            <a:spLocks noGrp="1"/>
          </p:cNvSpPr>
          <p:nvPr>
            <p:ph type="body" sz="quarter" idx="13" hasCustomPrompt="1"/>
          </p:nvPr>
        </p:nvSpPr>
        <p:spPr>
          <a:xfrm>
            <a:off x="7633172" y="5755355"/>
            <a:ext cx="1060501" cy="216000"/>
          </a:xfrm>
        </p:spPr>
        <p:txBody>
          <a:bodyPr>
            <a:noAutofit/>
          </a:bodyPr>
          <a:lstStyle>
            <a:lvl1pPr marL="0" indent="0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/>
              <a:t>Datum</a:t>
            </a: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4" hasCustomPrompt="1"/>
          </p:nvPr>
        </p:nvSpPr>
        <p:spPr>
          <a:xfrm>
            <a:off x="5085300" y="5756879"/>
            <a:ext cx="2042886" cy="216047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/>
              <a:t>Jméno</a:t>
            </a:r>
          </a:p>
        </p:txBody>
      </p:sp>
      <p:grpSp>
        <p:nvGrpSpPr>
          <p:cNvPr id="55" name="Skupina 54"/>
          <p:cNvGrpSpPr/>
          <p:nvPr userDrawn="1"/>
        </p:nvGrpSpPr>
        <p:grpSpPr>
          <a:xfrm>
            <a:off x="4398295" y="278579"/>
            <a:ext cx="4493324" cy="248207"/>
            <a:chOff x="4044949" y="280533"/>
            <a:chExt cx="4493324" cy="248207"/>
          </a:xfrm>
        </p:grpSpPr>
        <p:pic>
          <p:nvPicPr>
            <p:cNvPr id="58" name="Obrázek 5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59" name="Obrázek 5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60" name="Obrázek 5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61" name="Obrázek 6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62" name="Obrázek 6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63" name="Obrázek 6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64" name="Obrázek 6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65" name="Obrázek 6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66" name="Obrázek 6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67" name="Obrázek 6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68" name="Obrázek 6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ovéPole 2"/>
          <p:cNvSpPr txBox="1">
            <a:spLocks noChangeArrowheads="1"/>
          </p:cNvSpPr>
          <p:nvPr userDrawn="1"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cxnSp>
        <p:nvCxnSpPr>
          <p:cNvPr id="4" name="Přímá spojnice 3"/>
          <p:cNvCxnSpPr/>
          <p:nvPr userDrawn="1"/>
        </p:nvCxnSpPr>
        <p:spPr>
          <a:xfrm>
            <a:off x="1814790" y="2490323"/>
            <a:ext cx="4888" cy="3570235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msk_hosek2106\Desktop\logo_MSK_15_let_big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14" y="5470397"/>
            <a:ext cx="182880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7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725213"/>
            <a:ext cx="5486400" cy="4002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1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724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88276"/>
            <a:ext cx="2057400" cy="53378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04041"/>
            <a:ext cx="6019800" cy="532212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7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075" y="1558925"/>
            <a:ext cx="8220075" cy="64611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11188" y="2276475"/>
            <a:ext cx="4027487" cy="39925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91075" y="2276475"/>
            <a:ext cx="4029075" cy="39925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6820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alternativní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49" cy="518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04289"/>
                </a:solidFill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5756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55" name="Skupina 54"/>
          <p:cNvGrpSpPr/>
          <p:nvPr userDrawn="1"/>
        </p:nvGrpSpPr>
        <p:grpSpPr>
          <a:xfrm>
            <a:off x="4398295" y="278579"/>
            <a:ext cx="4493324" cy="248207"/>
            <a:chOff x="4044949" y="280533"/>
            <a:chExt cx="4493324" cy="248207"/>
          </a:xfrm>
        </p:grpSpPr>
        <p:pic>
          <p:nvPicPr>
            <p:cNvPr id="58" name="Obrázek 5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59" name="Obrázek 5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60" name="Obrázek 5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61" name="Obrázek 6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62" name="Obrázek 6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63" name="Obrázek 6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64" name="Obrázek 6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65" name="Obrázek 6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66" name="Obrázek 6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67" name="Obrázek 6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68" name="Obrázek 6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ovéPole 2"/>
          <p:cNvSpPr txBox="1">
            <a:spLocks noChangeArrowheads="1"/>
          </p:cNvSpPr>
          <p:nvPr userDrawn="1"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sp>
        <p:nvSpPr>
          <p:cNvPr id="27" name="Zástupný symbol pro text 20"/>
          <p:cNvSpPr>
            <a:spLocks noGrp="1"/>
          </p:cNvSpPr>
          <p:nvPr>
            <p:ph type="body" sz="quarter" idx="14" hasCustomPrompt="1"/>
          </p:nvPr>
        </p:nvSpPr>
        <p:spPr>
          <a:xfrm>
            <a:off x="4231757" y="5756879"/>
            <a:ext cx="4475973" cy="229251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 dirty="0"/>
              <a:t>Alternativní text</a:t>
            </a:r>
          </a:p>
        </p:txBody>
      </p:sp>
      <p:cxnSp>
        <p:nvCxnSpPr>
          <p:cNvPr id="23" name="Přímá spojnice 22"/>
          <p:cNvCxnSpPr/>
          <p:nvPr userDrawn="1"/>
        </p:nvCxnSpPr>
        <p:spPr>
          <a:xfrm>
            <a:off x="1814790" y="2490323"/>
            <a:ext cx="4888" cy="3570235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4" descr="C:\Users\msk_hosek2106\Desktop\logo_MSK_15_let_big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14" y="5470397"/>
            <a:ext cx="1828800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31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3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3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61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21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32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452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40882"/>
            <a:ext cx="3008313" cy="1058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40883"/>
            <a:ext cx="5111750" cy="54260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02934"/>
            <a:ext cx="3008313" cy="42720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12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14669" y="1084519"/>
            <a:ext cx="4837814" cy="556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65005"/>
            <a:ext cx="8229600" cy="4361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82F267E-5537-4CF6-843B-2CC79DD70A5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4" y="6279914"/>
            <a:ext cx="217419" cy="3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2"/>
          <p:cNvSpPr txBox="1">
            <a:spLocks noChangeArrowheads="1"/>
          </p:cNvSpPr>
          <p:nvPr/>
        </p:nvSpPr>
        <p:spPr bwMode="auto">
          <a:xfrm>
            <a:off x="785715" y="6290636"/>
            <a:ext cx="1727670" cy="3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Zavedli jsme systém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cs-CZ" sz="800" dirty="0">
                <a:solidFill>
                  <a:srgbClr val="5F5F5F"/>
                </a:solidFill>
                <a:latin typeface="Tahoma" pitchFamily="34" charset="0"/>
              </a:rPr>
              <a:t>environmentálního řízení a auditu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8152" y="166786"/>
            <a:ext cx="2155616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31" name="Skupina 30"/>
          <p:cNvGrpSpPr/>
          <p:nvPr/>
        </p:nvGrpSpPr>
        <p:grpSpPr>
          <a:xfrm>
            <a:off x="3576141" y="280533"/>
            <a:ext cx="5318902" cy="248207"/>
            <a:chOff x="3219371" y="280533"/>
            <a:chExt cx="5318902" cy="248207"/>
          </a:xfrm>
        </p:grpSpPr>
        <p:pic>
          <p:nvPicPr>
            <p:cNvPr id="14" name="Obrázek 13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9371" y="280533"/>
              <a:ext cx="367775" cy="246253"/>
            </a:xfrm>
            <a:prstGeom prst="rect">
              <a:avLst/>
            </a:prstGeom>
          </p:spPr>
        </p:pic>
        <p:pic>
          <p:nvPicPr>
            <p:cNvPr id="15" name="Obrázek 14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9353" y="281510"/>
              <a:ext cx="367775" cy="246253"/>
            </a:xfrm>
            <a:prstGeom prst="rect">
              <a:avLst/>
            </a:prstGeom>
          </p:spPr>
        </p:pic>
        <p:pic>
          <p:nvPicPr>
            <p:cNvPr id="16" name="Obrázek 15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949" y="280533"/>
              <a:ext cx="367775" cy="246253"/>
            </a:xfrm>
            <a:prstGeom prst="rect">
              <a:avLst/>
            </a:prstGeom>
          </p:spPr>
        </p:pic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931" y="281510"/>
              <a:ext cx="367775" cy="246253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478" y="281510"/>
              <a:ext cx="367775" cy="246253"/>
            </a:xfrm>
            <a:prstGeom prst="rect">
              <a:avLst/>
            </a:prstGeom>
          </p:spPr>
        </p:pic>
        <p:pic>
          <p:nvPicPr>
            <p:cNvPr id="19" name="Obrázek 18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0460" y="282487"/>
              <a:ext cx="367775" cy="246253"/>
            </a:xfrm>
            <a:prstGeom prst="rect">
              <a:avLst/>
            </a:prstGeom>
          </p:spPr>
        </p:pic>
        <p:pic>
          <p:nvPicPr>
            <p:cNvPr id="20" name="Obrázek 19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56" y="281510"/>
              <a:ext cx="367775" cy="246253"/>
            </a:xfrm>
            <a:prstGeom prst="rect">
              <a:avLst/>
            </a:prstGeom>
          </p:spPr>
        </p:pic>
        <p:pic>
          <p:nvPicPr>
            <p:cNvPr id="21" name="Obrázek 20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38" y="282487"/>
              <a:ext cx="367775" cy="246253"/>
            </a:xfrm>
            <a:prstGeom prst="rect">
              <a:avLst/>
            </a:prstGeom>
          </p:spPr>
        </p:pic>
        <p:pic>
          <p:nvPicPr>
            <p:cNvPr id="22" name="Obrázek 2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8877" y="281509"/>
              <a:ext cx="367775" cy="246253"/>
            </a:xfrm>
            <a:prstGeom prst="rect">
              <a:avLst/>
            </a:prstGeom>
          </p:spPr>
        </p:pic>
        <p:pic>
          <p:nvPicPr>
            <p:cNvPr id="23" name="Obrázek 22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8859" y="282486"/>
              <a:ext cx="367775" cy="246253"/>
            </a:xfrm>
            <a:prstGeom prst="rect">
              <a:avLst/>
            </a:prstGeom>
          </p:spPr>
        </p:pic>
        <p:pic>
          <p:nvPicPr>
            <p:cNvPr id="24" name="Obrázek 23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455" y="281509"/>
              <a:ext cx="367775" cy="246253"/>
            </a:xfrm>
            <a:prstGeom prst="rect">
              <a:avLst/>
            </a:prstGeom>
          </p:spPr>
        </p:pic>
        <p:pic>
          <p:nvPicPr>
            <p:cNvPr id="25" name="Obrázek 24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4437" y="282486"/>
              <a:ext cx="367775" cy="246253"/>
            </a:xfrm>
            <a:prstGeom prst="rect">
              <a:avLst/>
            </a:prstGeom>
          </p:spPr>
        </p:pic>
        <p:pic>
          <p:nvPicPr>
            <p:cNvPr id="30" name="Obrázek 29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0498" y="282487"/>
              <a:ext cx="367775" cy="2462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64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8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b="0" kern="1200">
          <a:solidFill>
            <a:srgbClr val="C4241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•"/>
        <a:defRPr sz="32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–"/>
        <a:defRPr sz="28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•"/>
        <a:defRPr sz="24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–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4241F"/>
        </a:buClr>
        <a:buFont typeface="Arial" panose="020B0604020202020204" pitchFamily="34" charset="0"/>
        <a:buChar char="»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mat.cz/prijimaci-rizeni-sl-2016-1404035005.html" TargetMode="External"/><Relationship Id="rId2" Type="http://schemas.openxmlformats.org/officeDocument/2006/relationships/hyperlink" Target="http://www.msmt.cz/vzdelavani/stredni-vzdelavani/prijimani-na-stredni-skoly-a-konzervator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msk.cz/cz/skolstvi/prijimaci-rizeni-40530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mat.cz/souhrnna-zprava-2015-a-2016-1404035215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zstrinec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Přijímací řízení</a:t>
            </a:r>
            <a:br>
              <a:rPr lang="cs-CZ" dirty="0"/>
            </a:br>
            <a:r>
              <a:rPr lang="cs-CZ" dirty="0"/>
              <a:t>na střední školy 2017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000" dirty="0"/>
              <a:t>Odbor školství, mládeže a sportu</a:t>
            </a:r>
            <a:br>
              <a:rPr lang="cs-CZ" sz="2000" dirty="0"/>
            </a:br>
            <a:r>
              <a:rPr lang="cs-CZ" sz="2000" dirty="0"/>
              <a:t>Krajského úřadu Moravskoslezského kraje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24. </a:t>
            </a:r>
            <a:r>
              <a:rPr lang="cs-CZ" dirty="0"/>
              <a:t>10. 2016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Ing. Daniel Cinař</a:t>
            </a:r>
          </a:p>
        </p:txBody>
      </p:sp>
    </p:spTree>
    <p:extLst>
      <p:ext uri="{BB962C8B-B14F-4D97-AF65-F5344CB8AC3E}">
        <p14:creationId xmlns:p14="http://schemas.microsoft.com/office/powerpoint/2010/main" val="16873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936" y="1084519"/>
            <a:ext cx="8462864" cy="556401"/>
          </a:xfrm>
        </p:spPr>
        <p:txBody>
          <a:bodyPr/>
          <a:lstStyle/>
          <a:p>
            <a:r>
              <a:rPr lang="cs-CZ" dirty="0"/>
              <a:t>Přijímací řízení 2016/2017 – základní termíny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765005"/>
            <a:ext cx="8490857" cy="4361158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endParaRPr lang="cs-CZ" sz="1800" dirty="0" smtClean="0">
              <a:solidFill>
                <a:schemeClr val="tx1"/>
              </a:solidFill>
            </a:endParaRPr>
          </a:p>
          <a:p>
            <a:pPr>
              <a:spcAft>
                <a:spcPts val="300"/>
              </a:spcAft>
            </a:pPr>
            <a:r>
              <a:rPr lang="cs-CZ" sz="1800" dirty="0" smtClean="0">
                <a:solidFill>
                  <a:schemeClr val="tx1"/>
                </a:solidFill>
              </a:rPr>
              <a:t>do </a:t>
            </a:r>
            <a:r>
              <a:rPr lang="cs-CZ" sz="1800" dirty="0">
                <a:solidFill>
                  <a:schemeClr val="tx1"/>
                </a:solidFill>
              </a:rPr>
              <a:t>31. října 2016: vyhlášení 1. kola do oborů s talentovou zkouškou</a:t>
            </a:r>
          </a:p>
          <a:p>
            <a:pPr>
              <a:spcAft>
                <a:spcPts val="300"/>
              </a:spcAft>
            </a:pPr>
            <a:r>
              <a:rPr lang="cs-CZ" sz="1800" dirty="0">
                <a:solidFill>
                  <a:schemeClr val="tx1"/>
                </a:solidFill>
              </a:rPr>
              <a:t>do 30. listopadu 2016: odevzdání přihlášek do 1. kola oborů s talentovou </a:t>
            </a:r>
            <a:r>
              <a:rPr lang="cs-CZ" sz="1800" dirty="0" err="1">
                <a:solidFill>
                  <a:schemeClr val="tx1"/>
                </a:solidFill>
              </a:rPr>
              <a:t>zk</a:t>
            </a:r>
            <a:r>
              <a:rPr lang="cs-CZ" sz="1800" dirty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300"/>
              </a:spcAft>
            </a:pPr>
            <a:r>
              <a:rPr lang="cs-CZ" sz="1800" dirty="0">
                <a:solidFill>
                  <a:schemeClr val="tx1"/>
                </a:solidFill>
              </a:rPr>
              <a:t>od 2. do 15. ledna 2017: talentové zkoušky do oborů SŠ</a:t>
            </a:r>
          </a:p>
          <a:p>
            <a:pPr>
              <a:spcAft>
                <a:spcPts val="300"/>
              </a:spcAft>
            </a:pPr>
            <a:r>
              <a:rPr lang="cs-CZ" sz="1800" dirty="0">
                <a:solidFill>
                  <a:schemeClr val="tx1"/>
                </a:solidFill>
              </a:rPr>
              <a:t>od 2. ledna do 15. února 2017: talentové zkoušky do oboru Gymnázium se SP</a:t>
            </a:r>
          </a:p>
          <a:p>
            <a:pPr>
              <a:spcAft>
                <a:spcPts val="300"/>
              </a:spcAft>
            </a:pPr>
            <a:r>
              <a:rPr lang="cs-CZ" sz="1800" dirty="0">
                <a:solidFill>
                  <a:schemeClr val="tx1"/>
                </a:solidFill>
              </a:rPr>
              <a:t>od 15. do 31. ledna 2017: talentové zkoušky v konzervatořích</a:t>
            </a:r>
          </a:p>
          <a:p>
            <a:pPr>
              <a:spcAft>
                <a:spcPts val="300"/>
              </a:spcAft>
            </a:pPr>
            <a:r>
              <a:rPr lang="cs-CZ" sz="1800" dirty="0">
                <a:solidFill>
                  <a:schemeClr val="tx1"/>
                </a:solidFill>
              </a:rPr>
              <a:t>do 31. ledna 2017: vyhlášení kritérií přijímacího řízení do oborů bez talent. </a:t>
            </a:r>
            <a:r>
              <a:rPr lang="cs-CZ" sz="1800" dirty="0" err="1">
                <a:solidFill>
                  <a:schemeClr val="tx1"/>
                </a:solidFill>
              </a:rPr>
              <a:t>zk</a:t>
            </a:r>
            <a:r>
              <a:rPr lang="cs-CZ" sz="1800" dirty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300"/>
              </a:spcAft>
            </a:pPr>
            <a:r>
              <a:rPr lang="cs-CZ" sz="1800" b="1" dirty="0">
                <a:solidFill>
                  <a:schemeClr val="tx1"/>
                </a:solidFill>
              </a:rPr>
              <a:t>do 1. března 2017: odevzdání přihlášek uchazečů středním školám</a:t>
            </a:r>
          </a:p>
          <a:p>
            <a:pPr>
              <a:spcAft>
                <a:spcPts val="300"/>
              </a:spcAft>
            </a:pPr>
            <a:r>
              <a:rPr lang="cs-CZ" sz="1800" dirty="0">
                <a:solidFill>
                  <a:schemeClr val="tx1"/>
                </a:solidFill>
              </a:rPr>
              <a:t>od 12. do 20. dubna 2017: konání jednotných </a:t>
            </a:r>
            <a:r>
              <a:rPr lang="cs-CZ" sz="1800" dirty="0" smtClean="0">
                <a:solidFill>
                  <a:schemeClr val="tx1"/>
                </a:solidFill>
              </a:rPr>
              <a:t>testů</a:t>
            </a:r>
          </a:p>
          <a:p>
            <a:pPr>
              <a:spcAft>
                <a:spcPts val="300"/>
              </a:spcAft>
            </a:pPr>
            <a:r>
              <a:rPr lang="cs-CZ" sz="1800" b="1" dirty="0" smtClean="0">
                <a:solidFill>
                  <a:schemeClr val="tx1"/>
                </a:solidFill>
              </a:rPr>
              <a:t>22</a:t>
            </a:r>
            <a:r>
              <a:rPr lang="cs-CZ" sz="1800" dirty="0">
                <a:solidFill>
                  <a:schemeClr val="tx1"/>
                </a:solidFill>
              </a:rPr>
              <a:t>. </a:t>
            </a:r>
            <a:r>
              <a:rPr lang="cs-CZ" sz="1800" b="1" dirty="0" smtClean="0">
                <a:solidFill>
                  <a:schemeClr val="tx1"/>
                </a:solidFill>
              </a:rPr>
              <a:t>dubna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</a:rPr>
              <a:t>2017</a:t>
            </a:r>
            <a:r>
              <a:rPr lang="cs-CZ" sz="1800" dirty="0" smtClean="0">
                <a:solidFill>
                  <a:schemeClr val="tx1"/>
                </a:solidFill>
              </a:rPr>
              <a:t>: zveřejnění výsledků 1. </a:t>
            </a:r>
            <a:r>
              <a:rPr lang="cs-CZ" sz="1800" smtClean="0">
                <a:solidFill>
                  <a:schemeClr val="tx1"/>
                </a:solidFill>
              </a:rPr>
              <a:t>kola </a:t>
            </a:r>
            <a:r>
              <a:rPr lang="cs-CZ" sz="1800" dirty="0" smtClean="0">
                <a:solidFill>
                  <a:schemeClr val="tx1"/>
                </a:solidFill>
              </a:rPr>
              <a:t>přijímacího řízení</a:t>
            </a:r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11. a 12. května 2017: konání jednotných testů v náhradním termínu</a:t>
            </a:r>
          </a:p>
        </p:txBody>
      </p:sp>
    </p:spTree>
    <p:extLst>
      <p:ext uri="{BB962C8B-B14F-4D97-AF65-F5344CB8AC3E}">
        <p14:creationId xmlns:p14="http://schemas.microsoft.com/office/powerpoint/2010/main" val="23882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936" y="1084519"/>
            <a:ext cx="8462864" cy="556401"/>
          </a:xfrm>
        </p:spPr>
        <p:txBody>
          <a:bodyPr/>
          <a:lstStyle/>
          <a:p>
            <a:r>
              <a:rPr lang="cs-CZ" dirty="0"/>
              <a:t>Přijímací řízení 2016/2017 – další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na stránkách MŠMT: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hlinkClick r:id="rId2"/>
              </a:rPr>
              <a:t>http://www.msmt.cz/vzdelavani/stredni-vzdelavani/prijimani-na-stredni-skoly-a-konzervatore</a:t>
            </a: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1800" b="1" dirty="0">
              <a:solidFill>
                <a:srgbClr val="C00000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na stránkách Centra: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hlinkClick r:id="rId3"/>
              </a:rPr>
              <a:t>http://www.cermat.cz/prijimaci-rizeni-sl-2016-1404035005.html</a:t>
            </a: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na stránkách Krajského úřadu Moravskoslezského kraje: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hlinkClick r:id="rId4"/>
              </a:rPr>
              <a:t>http://www.msk.cz/cz/skolstvi/prijimaci-rizeni-40530/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63600" y="1345804"/>
            <a:ext cx="7823199" cy="2387996"/>
          </a:xfrm>
        </p:spPr>
        <p:txBody>
          <a:bodyPr/>
          <a:lstStyle/>
          <a:p>
            <a:r>
              <a:rPr lang="cs-CZ" sz="4400" dirty="0" smtClean="0"/>
              <a:t>Nové obory, změny názvů škol, organizační změny ...</a:t>
            </a:r>
            <a:endParaRPr lang="cs-CZ" sz="4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94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8187071" cy="556401"/>
          </a:xfrm>
        </p:spPr>
        <p:txBody>
          <a:bodyPr/>
          <a:lstStyle/>
          <a:p>
            <a:r>
              <a:rPr lang="cs-CZ" dirty="0"/>
              <a:t>Změny názvů středních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Janáčkova konzervatoř a Gymnázium v Ostravě, příspěvková organizace – změněn název na </a:t>
            </a:r>
            <a:r>
              <a:rPr lang="cs-CZ" sz="1800" b="1" dirty="0">
                <a:solidFill>
                  <a:schemeClr val="tx1"/>
                </a:solidFill>
              </a:rPr>
              <a:t>Janáčkova konzervatoř v Ostravě, příspěvková organizace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Střední průmyslová škola chemická akademika Heyrovského a Gymnázium, Ostrava, příspěvková organizace – změněn název na </a:t>
            </a:r>
            <a:r>
              <a:rPr lang="cs-CZ" sz="1800" b="1" dirty="0">
                <a:solidFill>
                  <a:schemeClr val="tx1"/>
                </a:solidFill>
              </a:rPr>
              <a:t>Střední průmyslová škola chemická akademika Heyrovského, Ostrava, příspěvková organizace</a:t>
            </a:r>
          </a:p>
          <a:p>
            <a:pPr marL="0" indent="0">
              <a:buNone/>
            </a:pPr>
            <a:endParaRPr lang="cs-CZ" sz="1800" b="1" dirty="0">
              <a:solidFill>
                <a:schemeClr val="tx1"/>
              </a:solidFill>
            </a:endParaRPr>
          </a:p>
          <a:p>
            <a:r>
              <a:rPr lang="cs-CZ" sz="1800" dirty="0">
                <a:solidFill>
                  <a:schemeClr val="tx1"/>
                </a:solidFill>
              </a:rPr>
              <a:t>Gymnázium, Český Těšín, příspěvková organizace – změněn název na </a:t>
            </a:r>
            <a:r>
              <a:rPr lang="cs-CZ" sz="1800" b="1" dirty="0">
                <a:solidFill>
                  <a:schemeClr val="tx1"/>
                </a:solidFill>
              </a:rPr>
              <a:t>Gymnázium Josefa Božka, Český Těšín, příspěvková organizace</a:t>
            </a:r>
          </a:p>
        </p:txBody>
      </p:sp>
    </p:spTree>
    <p:extLst>
      <p:ext uri="{BB962C8B-B14F-4D97-AF65-F5344CB8AC3E}">
        <p14:creationId xmlns:p14="http://schemas.microsoft.com/office/powerpoint/2010/main" val="423995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9" y="932119"/>
            <a:ext cx="8282764" cy="556401"/>
          </a:xfrm>
        </p:spPr>
        <p:txBody>
          <a:bodyPr/>
          <a:lstStyle/>
          <a:p>
            <a:r>
              <a:rPr lang="cs-CZ" dirty="0"/>
              <a:t>Nové obory vzdělání (ve schvalovacím řízení)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669" y="1397080"/>
            <a:ext cx="8358139" cy="47870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Obory </a:t>
            </a:r>
            <a:r>
              <a:rPr lang="cs-CZ" sz="2000" b="1" dirty="0">
                <a:solidFill>
                  <a:srgbClr val="C00000"/>
                </a:solidFill>
              </a:rPr>
              <a:t>vzdělání s maturitní zkouškou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AGEL </a:t>
            </a:r>
            <a:r>
              <a:rPr lang="cs-CZ" sz="2000" b="1" dirty="0">
                <a:solidFill>
                  <a:schemeClr val="tx1"/>
                </a:solidFill>
              </a:rPr>
              <a:t>Střední zdravotnická škola s.r.o., Ostrava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Zdravotnický asistent (denní i dálková forma vzdělávání)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Zdravotnické lyceum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>
                <a:solidFill>
                  <a:schemeClr val="tx1"/>
                </a:solidFill>
              </a:rPr>
              <a:t>Laboratorní </a:t>
            </a:r>
            <a:r>
              <a:rPr lang="cs-CZ" sz="2000" dirty="0" smtClean="0">
                <a:solidFill>
                  <a:schemeClr val="tx1"/>
                </a:solidFill>
              </a:rPr>
              <a:t>asistent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Střední </a:t>
            </a:r>
            <a:r>
              <a:rPr lang="cs-CZ" sz="2000" b="1" dirty="0">
                <a:solidFill>
                  <a:schemeClr val="tx1"/>
                </a:solidFill>
              </a:rPr>
              <a:t>odborná škola Třineckých </a:t>
            </a:r>
            <a:r>
              <a:rPr lang="cs-CZ" sz="2000" b="1" dirty="0" smtClean="0">
                <a:solidFill>
                  <a:schemeClr val="tx1"/>
                </a:solidFill>
              </a:rPr>
              <a:t>železáren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Provoz a ekonomika dopravy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AHOL - Střední odborná škola, s.r.o</a:t>
            </a:r>
            <a:r>
              <a:rPr lang="cs-CZ" sz="2000" b="1" dirty="0" smtClean="0">
                <a:solidFill>
                  <a:schemeClr val="tx1"/>
                </a:solidFill>
              </a:rPr>
              <a:t>., Ostrava</a:t>
            </a:r>
          </a:p>
          <a:p>
            <a:pPr marL="0" indent="0">
              <a:buNone/>
            </a:pPr>
            <a:r>
              <a:rPr lang="cs-CZ" sz="2000" dirty="0" err="1" smtClean="0">
                <a:solidFill>
                  <a:schemeClr val="tx1"/>
                </a:solidFill>
              </a:rPr>
              <a:t>Ortoticko</a:t>
            </a:r>
            <a:r>
              <a:rPr lang="cs-CZ" sz="2000" dirty="0">
                <a:solidFill>
                  <a:schemeClr val="tx1"/>
                </a:solidFill>
              </a:rPr>
              <a:t> -</a:t>
            </a:r>
            <a:r>
              <a:rPr lang="cs-CZ" sz="2000" dirty="0" smtClean="0">
                <a:solidFill>
                  <a:schemeClr val="tx1"/>
                </a:solidFill>
              </a:rPr>
              <a:t> protetický technik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Střední průmyslová škola, Obchodní akademie a Jazyková škola s právem státní jazykové zkoušky, Frýdek-Místek, příspěvková organizace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>
                <a:solidFill>
                  <a:schemeClr val="tx1"/>
                </a:solidFill>
              </a:rPr>
              <a:t>Strojírenská metalurgie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>
                <a:solidFill>
                  <a:schemeClr val="tx1"/>
                </a:solidFill>
              </a:rPr>
              <a:t>Veřejnosprávní činnost (denní i dálková forma vzdělávání)</a:t>
            </a:r>
          </a:p>
          <a:p>
            <a:pPr marL="0" indent="0"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3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667" y="1765005"/>
            <a:ext cx="8272131" cy="414811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Obory </a:t>
            </a:r>
            <a:r>
              <a:rPr lang="cs-CZ" b="1" dirty="0">
                <a:solidFill>
                  <a:srgbClr val="C00000"/>
                </a:solidFill>
              </a:rPr>
              <a:t>vzdělání s výučním </a:t>
            </a:r>
            <a:r>
              <a:rPr lang="cs-CZ" b="1" dirty="0" smtClean="0">
                <a:solidFill>
                  <a:srgbClr val="C00000"/>
                </a:solidFill>
              </a:rPr>
              <a:t>listem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Albrechtova střední škola, Český Těšín, příspěvková organizace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tx1"/>
                </a:solidFill>
              </a:rPr>
              <a:t>Tiskař na polygrafických </a:t>
            </a:r>
            <a:r>
              <a:rPr lang="cs-CZ" dirty="0" smtClean="0">
                <a:solidFill>
                  <a:schemeClr val="tx1"/>
                </a:solidFill>
              </a:rPr>
              <a:t>strojích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chemeClr val="tx1"/>
                </a:solidFill>
              </a:rPr>
              <a:t>Střední škola, Dětský domov a Školní jídelna, Velké Heraltice, příspěvková organizace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Potravinářská výroba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Střední škola hotelnictví, gastronomie a služeb SČMSD Šilheřovice, s. r. o.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Rekondiční a sportovní masér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8272131" cy="537017"/>
          </a:xfrm>
        </p:spPr>
        <p:txBody>
          <a:bodyPr/>
          <a:lstStyle/>
          <a:p>
            <a:r>
              <a:rPr lang="cs-CZ" dirty="0"/>
              <a:t>Nové obory vzdělání (ve schvalovacím řízení)</a:t>
            </a:r>
          </a:p>
        </p:txBody>
      </p:sp>
    </p:spTree>
    <p:extLst>
      <p:ext uri="{BB962C8B-B14F-4D97-AF65-F5344CB8AC3E}">
        <p14:creationId xmlns:p14="http://schemas.microsoft.com/office/powerpoint/2010/main" val="123803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52580" y="2222881"/>
            <a:ext cx="5730099" cy="1238057"/>
          </a:xfrm>
        </p:spPr>
        <p:txBody>
          <a:bodyPr/>
          <a:lstStyle/>
          <a:p>
            <a:r>
              <a:rPr lang="cs-CZ" sz="4400" dirty="0"/>
              <a:t>Přijímací řízení 2016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15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395" y="3235346"/>
            <a:ext cx="2694993" cy="290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62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3152" y="978417"/>
            <a:ext cx="9070848" cy="556401"/>
          </a:xfrm>
        </p:spPr>
        <p:txBody>
          <a:bodyPr/>
          <a:lstStyle/>
          <a:p>
            <a:pPr algn="l"/>
            <a:r>
              <a:rPr lang="cs-CZ" sz="2400" b="1" dirty="0"/>
              <a:t>Přijímací řízení 2016 – výsledky pokusného ověřování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 červnu vydal CERMAT </a:t>
            </a:r>
            <a:r>
              <a:rPr lang="cs-CZ" sz="2400" dirty="0">
                <a:hlinkClick r:id="rId3"/>
              </a:rPr>
              <a:t>Souhrnnou závěrečnou zprávu </a:t>
            </a:r>
            <a:r>
              <a:rPr lang="cs-CZ" sz="2400" dirty="0"/>
              <a:t>k pokusnému ověřování přijímacího řízení včetně komentované analýzy účasti a výsledků</a:t>
            </a:r>
          </a:p>
          <a:p>
            <a:r>
              <a:rPr lang="cs-CZ" sz="2400" dirty="0" smtClean="0"/>
              <a:t>v říjnu by měl být </a:t>
            </a:r>
            <a:r>
              <a:rPr lang="cs-CZ" sz="2400" dirty="0"/>
              <a:t>vydán dodatek k závěrečné zprávě, který bude obsahovat výsledek šetření na školách </a:t>
            </a:r>
            <a:r>
              <a:rPr lang="cs-CZ" sz="2400" dirty="0" smtClean="0"/>
              <a:t>a analýzu </a:t>
            </a:r>
            <a:r>
              <a:rPr lang="cs-CZ" sz="2400" dirty="0"/>
              <a:t>výsledků testů vůči známkám ze ZŠ</a:t>
            </a:r>
          </a:p>
          <a:p>
            <a:r>
              <a:rPr lang="cs-CZ" sz="2400" dirty="0"/>
              <a:t>vše proběhlo bez problémů - pokusné ověřování </a:t>
            </a:r>
            <a:r>
              <a:rPr lang="cs-CZ" sz="2400" dirty="0" err="1"/>
              <a:t>proká-zalo</a:t>
            </a:r>
            <a:r>
              <a:rPr lang="cs-CZ" sz="2400" dirty="0"/>
              <a:t>, že existuje proveditelný a spolehlivý systém realizace jednotného testování v rámci př. řízení na SŠ</a:t>
            </a:r>
          </a:p>
          <a:p>
            <a:r>
              <a:rPr lang="cs-CZ" sz="2400" dirty="0"/>
              <a:t>zásadní zjištění: testy velmi dobře rozřadily uchazeče na celé bodové škále (toto je cíl testů v přijímacím řízení)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16</a:t>
            </a:fld>
            <a:endParaRPr lang="cs-CZ" dirty="0"/>
          </a:p>
        </p:txBody>
      </p:sp>
      <p:sp>
        <p:nvSpPr>
          <p:cNvPr id="3" name="AutoShape 2" descr="Výsledek obrázku pro irop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irop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1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04800" y="813612"/>
            <a:ext cx="8564879" cy="556401"/>
          </a:xfrm>
        </p:spPr>
        <p:txBody>
          <a:bodyPr/>
          <a:lstStyle/>
          <a:p>
            <a:pPr algn="l"/>
            <a:r>
              <a:rPr lang="cs-CZ" sz="2400" b="1" dirty="0"/>
              <a:t>Přijímací řízení 2016 – výsledky pokusného ověřování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tretch/>
        </p:blipFill>
        <p:spPr>
          <a:xfrm>
            <a:off x="83976" y="1350504"/>
            <a:ext cx="5841336" cy="49651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5925312" y="1481328"/>
            <a:ext cx="3127248" cy="3282697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 MSK se zúčastnilo 94 SŠ (všechny krajské, obecní, církevní a část soukromých SŠ)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17</a:t>
            </a:fld>
            <a:endParaRPr lang="cs-CZ" dirty="0"/>
          </a:p>
        </p:txBody>
      </p:sp>
      <p:sp>
        <p:nvSpPr>
          <p:cNvPr id="3" name="AutoShape 2" descr="Výsledek obrázku pro irop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irop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84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693" y="813612"/>
            <a:ext cx="8548131" cy="556401"/>
          </a:xfrm>
        </p:spPr>
        <p:txBody>
          <a:bodyPr/>
          <a:lstStyle/>
          <a:p>
            <a:r>
              <a:rPr lang="cs-CZ" sz="2400" b="1" dirty="0"/>
              <a:t>Přijímací řízení 2016 – výsledky pokusného ověřování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035040" y="1600200"/>
            <a:ext cx="2941009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meziročně se zvýšil podíl žáků přihlášených na gymnázia</a:t>
            </a:r>
          </a:p>
          <a:p>
            <a:endParaRPr lang="cs-CZ" dirty="0"/>
          </a:p>
          <a:p>
            <a:r>
              <a:rPr lang="cs-CZ" dirty="0"/>
              <a:t>meziročně klesl počet žáků přihlášených na SOŠ a SOU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18</a:t>
            </a:fld>
            <a:endParaRPr lang="cs-CZ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9247" y="1649211"/>
            <a:ext cx="5813715" cy="459204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1807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8" y="1084519"/>
            <a:ext cx="8304029" cy="556401"/>
          </a:xfrm>
        </p:spPr>
        <p:txBody>
          <a:bodyPr/>
          <a:lstStyle/>
          <a:p>
            <a:r>
              <a:rPr lang="cs-CZ" dirty="0"/>
              <a:t>Legislativní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927" y="1765005"/>
            <a:ext cx="8817428" cy="436115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novela školského zákona zákonem č. 178/2016 Sb., která mj. zavádí jednotnou přijímací zkoušku do oborů vzdělání s maturitní zkouškou – účinnost od 1. 9. 2016</a:t>
            </a:r>
          </a:p>
          <a:p>
            <a:pPr>
              <a:lnSpc>
                <a:spcPct val="12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nová vyhláška, kterou se stanoví podrobnosti o organizaci přijímacího řízení ke vzdělávání ve středních školách nahrazující vyhlášku č. 671/2004 Sb. (prozatím nevyšla ve Sbírce zákonů; </a:t>
            </a:r>
            <a:r>
              <a:rPr lang="cs-CZ" altLang="cs-CZ" sz="1800" dirty="0" smtClean="0">
                <a:solidFill>
                  <a:schemeClr val="tx1"/>
                </a:solidFill>
              </a:rPr>
              <a:t>účinnost </a:t>
            </a:r>
            <a:r>
              <a:rPr lang="cs-CZ" altLang="cs-CZ" sz="1800" dirty="0">
                <a:solidFill>
                  <a:schemeClr val="tx1"/>
                </a:solidFill>
              </a:rPr>
              <a:t>od </a:t>
            </a:r>
            <a:r>
              <a:rPr lang="cs-CZ" altLang="cs-CZ" sz="1800" dirty="0" smtClean="0">
                <a:solidFill>
                  <a:schemeClr val="tx1"/>
                </a:solidFill>
              </a:rPr>
              <a:t>???)</a:t>
            </a:r>
            <a:endParaRPr lang="cs-CZ" altLang="cs-CZ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vyhláškou se upravuje: způsob zadávání, forma a délka trvání jednotné zkoušky; způsob označování zadání jednotné zkoušky za informaci veřejně nepřístupnou; podrobnosti o způsobu předávání údajů z přihlášek; pravidla pro uzpůsobení podmínek pro konání jednotné zkoušky uchazeče se SVP</a:t>
            </a:r>
          </a:p>
          <a:p>
            <a:pPr>
              <a:lnSpc>
                <a:spcPct val="12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bližší podrobnosti k organizaci jednotné zkoušky vydá Centrum pro zjišťování výsledků vzdělávání (Centrum/CERMAT)</a:t>
            </a:r>
          </a:p>
          <a:p>
            <a:pPr>
              <a:lnSpc>
                <a:spcPct val="120000"/>
              </a:lnSpc>
            </a:pPr>
            <a:endParaRPr lang="cs-CZ" altLang="cs-CZ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cs-CZ" alt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2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8328" y="813612"/>
            <a:ext cx="8485632" cy="556401"/>
          </a:xfrm>
        </p:spPr>
        <p:txBody>
          <a:bodyPr/>
          <a:lstStyle/>
          <a:p>
            <a:r>
              <a:rPr lang="cs-CZ" sz="2400" b="1" dirty="0"/>
              <a:t>Přijímací řízení 2016 – výsledky pokusného ověřování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5898" y="1585986"/>
            <a:ext cx="5459170" cy="44973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715000" y="1642188"/>
            <a:ext cx="3363686" cy="4384953"/>
          </a:xfrm>
        </p:spPr>
        <p:txBody>
          <a:bodyPr>
            <a:normAutofit fontScale="92500"/>
          </a:bodyPr>
          <a:lstStyle/>
          <a:p>
            <a:r>
              <a:rPr lang="cs-CZ" dirty="0"/>
              <a:t>meziročně došlo ke zhoršení výsledků v M i ČJ</a:t>
            </a:r>
          </a:p>
          <a:p>
            <a:r>
              <a:rPr lang="cs-CZ" dirty="0"/>
              <a:t>výraznější zhoršení výsledků bylo v M</a:t>
            </a:r>
          </a:p>
          <a:p>
            <a:r>
              <a:rPr lang="cs-CZ" dirty="0"/>
              <a:t>dlouhodobě jsou výsledky z M horší než v ČJ (rozdíl se navíc zvyšuje)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79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669" y="723015"/>
            <a:ext cx="8250866" cy="903766"/>
          </a:xfrm>
        </p:spPr>
        <p:txBody>
          <a:bodyPr>
            <a:noAutofit/>
          </a:bodyPr>
          <a:lstStyle/>
          <a:p>
            <a:r>
              <a:rPr lang="cs-CZ" altLang="cs-CZ" sz="2700" b="1" dirty="0"/>
              <a:t>Nabídka oborů vzdělání pro </a:t>
            </a:r>
            <a:r>
              <a:rPr lang="cs-CZ" altLang="cs-CZ" sz="2700" b="1" dirty="0" err="1"/>
              <a:t>šk</a:t>
            </a:r>
            <a:r>
              <a:rPr lang="cs-CZ" altLang="cs-CZ" sz="2700" b="1" dirty="0"/>
              <a:t>. rok 2017/2018 </a:t>
            </a:r>
            <a:br>
              <a:rPr lang="cs-CZ" altLang="cs-CZ" sz="2700" b="1" dirty="0"/>
            </a:br>
            <a:r>
              <a:rPr lang="cs-CZ" altLang="cs-CZ" sz="2000" i="1" dirty="0"/>
              <a:t>(ve srovnání s předchozím rokem)</a:t>
            </a:r>
            <a:endParaRPr lang="cs-CZ" sz="2000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0753" y="1541124"/>
            <a:ext cx="8963247" cy="495536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cs-CZ" sz="2900" b="1" dirty="0">
                <a:solidFill>
                  <a:schemeClr val="tx1"/>
                </a:solidFill>
              </a:rPr>
              <a:t>nabídka </a:t>
            </a:r>
            <a:r>
              <a:rPr lang="cs-CZ" sz="2900" dirty="0">
                <a:solidFill>
                  <a:schemeClr val="tx1"/>
                </a:solidFill>
              </a:rPr>
              <a:t>počtu míst pro absolventy základních škol      </a:t>
            </a:r>
            <a:r>
              <a:rPr lang="cs-CZ" sz="2900" b="1" dirty="0">
                <a:solidFill>
                  <a:schemeClr val="tx1"/>
                </a:solidFill>
              </a:rPr>
              <a:t>v krajských středních školách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  <a:r>
              <a:rPr lang="cs-CZ" sz="2900" b="1" dirty="0">
                <a:solidFill>
                  <a:schemeClr val="tx1"/>
                </a:solidFill>
              </a:rPr>
              <a:t>převyšuje</a:t>
            </a:r>
            <a:r>
              <a:rPr lang="cs-CZ" sz="2900" dirty="0">
                <a:solidFill>
                  <a:schemeClr val="tx1"/>
                </a:solidFill>
              </a:rPr>
              <a:t> počet žáků vycházejících ze ZŠ </a:t>
            </a:r>
            <a:r>
              <a:rPr lang="cs-CZ" sz="2900" b="1" dirty="0">
                <a:solidFill>
                  <a:schemeClr val="tx1"/>
                </a:solidFill>
              </a:rPr>
              <a:t>o cca 13 % </a:t>
            </a:r>
            <a:r>
              <a:rPr lang="cs-CZ" sz="2900" i="1" dirty="0">
                <a:solidFill>
                  <a:schemeClr val="tx1"/>
                </a:solidFill>
              </a:rPr>
              <a:t>(14 %)</a:t>
            </a:r>
            <a:r>
              <a:rPr lang="cs-CZ" sz="2900" b="1" dirty="0">
                <a:solidFill>
                  <a:schemeClr val="tx1"/>
                </a:solidFill>
              </a:rPr>
              <a:t>               </a:t>
            </a:r>
            <a:br>
              <a:rPr lang="cs-CZ" sz="2900" b="1" dirty="0">
                <a:solidFill>
                  <a:schemeClr val="tx1"/>
                </a:solidFill>
              </a:rPr>
            </a:br>
            <a:r>
              <a:rPr lang="cs-CZ" sz="1900" dirty="0">
                <a:solidFill>
                  <a:schemeClr val="tx1"/>
                </a:solidFill>
              </a:rPr>
              <a:t>nabídka SŠ </a:t>
            </a:r>
            <a:r>
              <a:rPr lang="cs-CZ" sz="1900" b="1" dirty="0">
                <a:solidFill>
                  <a:schemeClr val="tx1"/>
                </a:solidFill>
              </a:rPr>
              <a:t>10 433 míst </a:t>
            </a:r>
            <a:r>
              <a:rPr lang="cs-CZ" sz="1900" dirty="0">
                <a:solidFill>
                  <a:schemeClr val="tx1"/>
                </a:solidFill>
              </a:rPr>
              <a:t>/ odhad absolventů ZŠ </a:t>
            </a:r>
            <a:r>
              <a:rPr lang="cs-CZ" sz="1900" b="1" dirty="0">
                <a:solidFill>
                  <a:schemeClr val="tx1"/>
                </a:solidFill>
              </a:rPr>
              <a:t>9 245 žáků </a:t>
            </a:r>
            <a:r>
              <a:rPr lang="cs-CZ" sz="1900" dirty="0">
                <a:solidFill>
                  <a:schemeClr val="tx1"/>
                </a:solidFill>
              </a:rPr>
              <a:t>– převis nabídky</a:t>
            </a:r>
            <a:br>
              <a:rPr lang="cs-CZ" sz="1900" dirty="0">
                <a:solidFill>
                  <a:schemeClr val="tx1"/>
                </a:solidFill>
              </a:rPr>
            </a:br>
            <a:r>
              <a:rPr lang="cs-CZ" sz="1900" b="1" dirty="0">
                <a:solidFill>
                  <a:schemeClr val="tx1"/>
                </a:solidFill>
              </a:rPr>
              <a:t>1 188 </a:t>
            </a:r>
            <a:r>
              <a:rPr lang="cs-CZ" sz="1900" i="1" dirty="0">
                <a:solidFill>
                  <a:schemeClr val="tx1"/>
                </a:solidFill>
              </a:rPr>
              <a:t>(10 555 míst SŠ / 9 268 žáků ZŠ – převis nabídky 1 287)</a:t>
            </a:r>
            <a:endParaRPr lang="cs-CZ" sz="1900" dirty="0">
              <a:solidFill>
                <a:schemeClr val="tx1"/>
              </a:solidFill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cs-CZ" sz="2700" b="1" dirty="0">
                <a:solidFill>
                  <a:schemeClr val="tx1"/>
                </a:solidFill>
              </a:rPr>
              <a:t>nabídka </a:t>
            </a:r>
            <a:r>
              <a:rPr lang="cs-CZ" sz="2700" dirty="0">
                <a:solidFill>
                  <a:schemeClr val="tx1"/>
                </a:solidFill>
              </a:rPr>
              <a:t>počtu míst pro absolventy základních škol         </a:t>
            </a:r>
            <a:r>
              <a:rPr lang="cs-CZ" sz="2700" b="1" dirty="0">
                <a:solidFill>
                  <a:schemeClr val="tx1"/>
                </a:solidFill>
              </a:rPr>
              <a:t>ve středních školách všech zřizovatelů převyšuje</a:t>
            </a:r>
            <a:r>
              <a:rPr lang="cs-CZ" sz="2700" dirty="0">
                <a:solidFill>
                  <a:schemeClr val="tx1"/>
                </a:solidFill>
              </a:rPr>
              <a:t> počet žáků vycházejících ze ZŠ </a:t>
            </a:r>
            <a:r>
              <a:rPr lang="cs-CZ" sz="2700" b="1" dirty="0">
                <a:solidFill>
                  <a:schemeClr val="tx1"/>
                </a:solidFill>
              </a:rPr>
              <a:t>o cca 31 % </a:t>
            </a:r>
            <a:r>
              <a:rPr lang="cs-CZ" sz="2700" i="1" dirty="0">
                <a:solidFill>
                  <a:schemeClr val="tx1"/>
                </a:solidFill>
              </a:rPr>
              <a:t>(33 %) </a:t>
            </a:r>
            <a:r>
              <a:rPr lang="cs-CZ" sz="2900" i="1" dirty="0">
                <a:solidFill>
                  <a:schemeClr val="tx1"/>
                </a:solidFill>
              </a:rPr>
              <a:t/>
            </a:r>
            <a:br>
              <a:rPr lang="cs-CZ" sz="2900" i="1" dirty="0">
                <a:solidFill>
                  <a:schemeClr val="tx1"/>
                </a:solidFill>
              </a:rPr>
            </a:br>
            <a:r>
              <a:rPr lang="cs-CZ" sz="1900" dirty="0">
                <a:solidFill>
                  <a:schemeClr val="tx1"/>
                </a:solidFill>
              </a:rPr>
              <a:t>nabídka SŠ </a:t>
            </a:r>
            <a:r>
              <a:rPr lang="cs-CZ" sz="1900" b="1" dirty="0">
                <a:solidFill>
                  <a:schemeClr val="tx1"/>
                </a:solidFill>
              </a:rPr>
              <a:t>12 146</a:t>
            </a:r>
            <a:r>
              <a:rPr lang="cs-CZ" sz="1900" dirty="0">
                <a:solidFill>
                  <a:schemeClr val="tx1"/>
                </a:solidFill>
              </a:rPr>
              <a:t> </a:t>
            </a:r>
            <a:r>
              <a:rPr lang="cs-CZ" sz="1900" b="1" dirty="0">
                <a:solidFill>
                  <a:schemeClr val="tx1"/>
                </a:solidFill>
              </a:rPr>
              <a:t>míst </a:t>
            </a:r>
            <a:r>
              <a:rPr lang="cs-CZ" sz="1900" dirty="0">
                <a:solidFill>
                  <a:schemeClr val="tx1"/>
                </a:solidFill>
              </a:rPr>
              <a:t>/ odhad absolventů ZŠ </a:t>
            </a:r>
            <a:r>
              <a:rPr lang="cs-CZ" sz="1900" b="1" dirty="0">
                <a:solidFill>
                  <a:schemeClr val="tx1"/>
                </a:solidFill>
              </a:rPr>
              <a:t>9 245 žáků </a:t>
            </a:r>
            <a:r>
              <a:rPr lang="cs-CZ" sz="1900" dirty="0">
                <a:solidFill>
                  <a:schemeClr val="tx1"/>
                </a:solidFill>
              </a:rPr>
              <a:t>– převis nabídky </a:t>
            </a:r>
            <a:r>
              <a:rPr lang="cs-CZ" sz="1900" b="1" dirty="0">
                <a:solidFill>
                  <a:schemeClr val="tx1"/>
                </a:solidFill>
              </a:rPr>
              <a:t>2 901</a:t>
            </a:r>
            <a:r>
              <a:rPr lang="cs-CZ" sz="1900" dirty="0">
                <a:solidFill>
                  <a:schemeClr val="tx1"/>
                </a:solidFill>
              </a:rPr>
              <a:t> </a:t>
            </a:r>
            <a:r>
              <a:rPr lang="cs-CZ" sz="1900" i="1" dirty="0">
                <a:solidFill>
                  <a:schemeClr val="tx1"/>
                </a:solidFill>
              </a:rPr>
              <a:t>(12 359 míst SŠ / 9 268 žáků ZŠ – převis nabídky 3 091)  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61703"/>
            <a:ext cx="9143999" cy="925453"/>
          </a:xfrm>
        </p:spPr>
        <p:txBody>
          <a:bodyPr/>
          <a:lstStyle/>
          <a:p>
            <a:r>
              <a:rPr lang="cs-CZ" sz="2000" b="1" dirty="0"/>
              <a:t>Skupiny oborů a obory SŠ, o které je </a:t>
            </a:r>
            <a:r>
              <a:rPr lang="cs-CZ" sz="2800" b="1" dirty="0"/>
              <a:t>největší zájem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130125" y="1360010"/>
          <a:ext cx="8834363" cy="4257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1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58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32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707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7074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7074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5235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62045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5204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5204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5204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Dosažené vzdělání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Skupina</a:t>
                      </a:r>
                      <a:r>
                        <a:rPr lang="cs-CZ" sz="1300" u="none" strike="noStrike" dirty="0">
                          <a:effectLst/>
                        </a:rPr>
                        <a:t> oborů vzdělání</a:t>
                      </a:r>
                    </a:p>
                    <a:p>
                      <a:pPr algn="ctr" fontAlgn="ctr"/>
                      <a:r>
                        <a:rPr lang="cs-CZ" sz="11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(počet oborů ve skupině)</a:t>
                      </a:r>
                      <a:r>
                        <a:rPr lang="cs-CZ" sz="16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cs-CZ" sz="160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Přihlášení</a:t>
                      </a:r>
                    </a:p>
                    <a:p>
                      <a:pPr algn="ctr" fontAlgn="ctr"/>
                      <a:r>
                        <a:rPr lang="cs-CZ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k</a:t>
                      </a:r>
                      <a:r>
                        <a:rPr lang="cs-CZ" sz="900" i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 31.5.2015</a:t>
                      </a:r>
                      <a:endParaRPr lang="cs-CZ" sz="9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Zápisové lístky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10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Nově přijatí  </a:t>
                      </a:r>
                      <a:r>
                        <a:rPr lang="cs-CZ" sz="105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30.9.</a:t>
                      </a:r>
                      <a:r>
                        <a:rPr lang="cs-CZ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9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Obor </a:t>
                      </a:r>
                      <a:r>
                        <a:rPr kumimoji="0" lang="cs-CZ" sz="13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vzdělání dle RVP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(počet  SŠ) </a:t>
                      </a:r>
                      <a:endParaRPr kumimoji="0" lang="cs-CZ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Přihlášení</a:t>
                      </a:r>
                    </a:p>
                    <a:p>
                      <a:pPr algn="ctr" fontAlgn="ctr"/>
                      <a:r>
                        <a:rPr lang="cs-CZ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k</a:t>
                      </a:r>
                      <a:r>
                        <a:rPr lang="cs-CZ" sz="900" i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 31.5.2015</a:t>
                      </a:r>
                      <a:endParaRPr lang="cs-CZ" sz="9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Zápisové lístky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10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(Nově přijatí  </a:t>
                      </a:r>
                      <a:r>
                        <a:rPr lang="cs-CZ" sz="105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30.9.</a:t>
                      </a:r>
                      <a:r>
                        <a:rPr lang="cs-CZ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9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528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2300" u="none" strike="noStrike" dirty="0">
                          <a:effectLst/>
                        </a:rPr>
                        <a:t>s výučním </a:t>
                      </a:r>
                    </a:p>
                    <a:p>
                      <a:pPr algn="ctr" fontAlgn="ctr"/>
                      <a:r>
                        <a:rPr lang="cs-CZ" sz="2300" u="none" strike="noStrike" dirty="0">
                          <a:effectLst/>
                        </a:rPr>
                        <a:t>listem</a:t>
                      </a:r>
                      <a:endParaRPr lang="cs-CZ" sz="2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Strojírenství a strojírenská výroba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(10)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1 598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781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932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6551H01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Kuchař – číšník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(17)</a:t>
                      </a:r>
                      <a:endParaRPr kumimoji="0" lang="cs-CZ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790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400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571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Gastronomie, hotelnictví a turismus</a:t>
                      </a:r>
                      <a:r>
                        <a:rPr lang="cs-CZ" sz="1000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(2)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924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499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683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2368H01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Mechanik opravář  motorových vozidel</a:t>
                      </a:r>
                      <a:r>
                        <a:rPr lang="cs-CZ" sz="1200" u="none" strike="noStrike" baseline="0" dirty="0">
                          <a:effectLst/>
                        </a:rPr>
                        <a:t>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(12)</a:t>
                      </a:r>
                      <a:endParaRPr kumimoji="0" lang="cs-CZ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600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282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342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69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Osobní a provozní služby   </a:t>
                      </a:r>
                      <a:r>
                        <a:rPr lang="cs-CZ" sz="1100" u="none" strike="noStrike" dirty="0">
                          <a:effectLst/>
                        </a:rPr>
                        <a:t>   </a:t>
                      </a:r>
                    </a:p>
                    <a:p>
                      <a:pPr algn="l" fontAlgn="ctr"/>
                      <a:r>
                        <a:rPr lang="cs-CZ" sz="11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                                  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(3)</a:t>
                      </a:r>
                      <a:endParaRPr lang="cs-CZ" sz="105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593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272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301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6951H01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Kadeřník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(8)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516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226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252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36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Stavebnictví, geodézie a kartografie</a:t>
                      </a:r>
                      <a:r>
                        <a:rPr lang="cs-CZ" sz="1050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(10)</a:t>
                      </a:r>
                      <a:endParaRPr lang="cs-CZ" sz="105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438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234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335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2351H01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Strojní mechanik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(11)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370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179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209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Zemědělství a lesnictví </a:t>
                      </a:r>
                      <a:r>
                        <a:rPr lang="cs-CZ" sz="100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431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258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cs-CZ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308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2356H01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Obráběč kovů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(9)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319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149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186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528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2300" u="none" strike="noStrike" dirty="0">
                          <a:effectLst/>
                        </a:rPr>
                        <a:t>s maturitní zkouškou</a:t>
                      </a:r>
                      <a:endParaRPr lang="cs-CZ" sz="2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Ekonomika a administrativa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(2)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1 237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575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696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1820M01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Informační technologie      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                            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(18)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1 187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568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576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18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Informatické obory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1 187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568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576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6341M02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Obchodní akademie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(13)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842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380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445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Strojírenství a strojírenská výroba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(5)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1 069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528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578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2341M01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Strojírenství </a:t>
                      </a:r>
                      <a:r>
                        <a:rPr lang="cs-CZ" sz="100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(7)</a:t>
                      </a:r>
                      <a:endParaRPr lang="cs-CZ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553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266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283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78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Obecně odborná příprava (obory lyceí)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(6)</a:t>
                      </a:r>
                      <a:endParaRPr lang="cs-CZ" sz="105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1 185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480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563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5341M01 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Zdravotnický asistent </a:t>
                      </a:r>
                      <a:r>
                        <a:rPr lang="cs-CZ" sz="100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456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276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288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pPr algn="ctr" fontAlgn="ctr"/>
                      <a:endParaRPr lang="cs-CZ" sz="2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Gastronomie, hotelnictví a turismus</a:t>
                      </a:r>
                      <a:r>
                        <a:rPr lang="cs-CZ" sz="1000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(3)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816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427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473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2641M01</a:t>
                      </a:r>
                    </a:p>
                  </a:txBody>
                  <a:tcPr marL="0" marR="36000" marT="0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Elektrotechnika </a:t>
                      </a:r>
                      <a:r>
                        <a:rPr lang="cs-CZ" sz="100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(7)</a:t>
                      </a:r>
                      <a:endParaRPr lang="cs-CZ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456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250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256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84874" y="5863907"/>
            <a:ext cx="87796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cs-CZ" sz="1300" i="1" dirty="0">
                <a:latin typeface="Calibri" panose="020F0502020204030204" pitchFamily="34" charset="0"/>
              </a:rPr>
              <a:t>Pozn.: Z analýzy  zájmu o obory s maturitní zkouškou byly vyňaty obory vzdělání  skupiny </a:t>
            </a:r>
            <a:r>
              <a:rPr lang="cs-CZ" sz="1300" b="1" i="1" dirty="0">
                <a:latin typeface="Calibri" panose="020F0502020204030204" pitchFamily="34" charset="0"/>
              </a:rPr>
              <a:t>79 Obecná příprava</a:t>
            </a:r>
          </a:p>
          <a:p>
            <a:pPr algn="r">
              <a:spcBef>
                <a:spcPts val="0"/>
              </a:spcBef>
            </a:pPr>
            <a:r>
              <a:rPr lang="cs-CZ" sz="1300" i="1" dirty="0">
                <a:latin typeface="Calibri" panose="020F0502020204030204" pitchFamily="34" charset="0"/>
              </a:rPr>
              <a:t>(jedná se o obory gymnázií, o které je největší zájem: </a:t>
            </a:r>
            <a:r>
              <a:rPr lang="cs-CZ" sz="1300" b="1" i="1" dirty="0">
                <a:latin typeface="Calibri" panose="020F0502020204030204" pitchFamily="34" charset="0"/>
              </a:rPr>
              <a:t>přihlášení 5 </a:t>
            </a:r>
            <a:r>
              <a:rPr lang="cs-CZ" sz="1300" b="1" dirty="0">
                <a:latin typeface="Calibri" panose="020F0502020204030204" pitchFamily="34" charset="0"/>
              </a:rPr>
              <a:t>415</a:t>
            </a:r>
            <a:r>
              <a:rPr lang="cs-CZ" sz="1300" b="1" i="1" dirty="0">
                <a:latin typeface="Calibri" panose="020F0502020204030204" pitchFamily="34" charset="0"/>
              </a:rPr>
              <a:t>; zápisové lístky 2 468; nově  přijatí 2 593</a:t>
            </a:r>
            <a:r>
              <a:rPr lang="cs-CZ" sz="1300" i="1" dirty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9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61741"/>
            <a:ext cx="8784976" cy="1195051"/>
          </a:xfrm>
        </p:spPr>
        <p:txBody>
          <a:bodyPr/>
          <a:lstStyle/>
          <a:p>
            <a:r>
              <a:rPr lang="cs-CZ" sz="2000" b="1" dirty="0"/>
              <a:t>Skupiny oborů a obory SŠ, o které je </a:t>
            </a:r>
            <a:r>
              <a:rPr lang="cs-CZ" sz="2800" b="1" dirty="0"/>
              <a:t>nejmenší zájem </a:t>
            </a:r>
            <a:endParaRPr lang="cs-CZ" sz="2400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256253" y="1282117"/>
          <a:ext cx="8708235" cy="4093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36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66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1534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5280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4333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4359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Dosažené vzdělání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Skupina</a:t>
                      </a:r>
                      <a:r>
                        <a:rPr lang="cs-CZ" sz="1300" u="none" strike="noStrike" dirty="0">
                          <a:effectLst/>
                        </a:rPr>
                        <a:t> oborů vzdělání</a:t>
                      </a:r>
                    </a:p>
                    <a:p>
                      <a:pPr algn="ctr" fontAlgn="ctr"/>
                      <a:r>
                        <a:rPr lang="cs-CZ" sz="11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(počet oborů ve skupině)</a:t>
                      </a:r>
                      <a:r>
                        <a:rPr lang="cs-CZ" sz="16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cs-CZ" sz="160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Přihlášení</a:t>
                      </a:r>
                    </a:p>
                    <a:p>
                      <a:pPr algn="ctr" fontAlgn="ctr"/>
                      <a:r>
                        <a:rPr lang="cs-CZ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k</a:t>
                      </a:r>
                      <a:r>
                        <a:rPr lang="cs-CZ" sz="900" i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 31.5.2015</a:t>
                      </a:r>
                      <a:endParaRPr lang="cs-CZ" sz="9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Zápisové lístky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10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Nově přijatí  </a:t>
                      </a:r>
                      <a:r>
                        <a:rPr lang="cs-CZ" sz="105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30.9.</a:t>
                      </a:r>
                      <a:r>
                        <a:rPr lang="cs-CZ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9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Obor </a:t>
                      </a:r>
                      <a:r>
                        <a:rPr kumimoji="0" lang="cs-CZ" sz="13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vzdělání dle RVP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(počet  SŠ) </a:t>
                      </a:r>
                      <a:endParaRPr kumimoji="0" lang="cs-CZ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Přihlášení</a:t>
                      </a:r>
                    </a:p>
                    <a:p>
                      <a:pPr algn="ctr" fontAlgn="ctr"/>
                      <a:r>
                        <a:rPr lang="cs-CZ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k</a:t>
                      </a:r>
                      <a:r>
                        <a:rPr lang="cs-CZ" sz="900" i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 31.5.2015</a:t>
                      </a:r>
                      <a:endParaRPr lang="cs-CZ" sz="9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Zápisové lístky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10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Nově přijatí  </a:t>
                      </a:r>
                      <a:r>
                        <a:rPr lang="cs-CZ" sz="105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30.9.</a:t>
                      </a:r>
                      <a:r>
                        <a:rPr lang="cs-CZ" sz="9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9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31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2300" u="none" strike="noStrike" dirty="0">
                          <a:effectLst/>
                        </a:rPr>
                        <a:t>s výučním </a:t>
                      </a:r>
                    </a:p>
                    <a:p>
                      <a:pPr algn="ctr" fontAlgn="ctr"/>
                      <a:r>
                        <a:rPr lang="cs-CZ" sz="2300" u="none" strike="noStrike" dirty="0">
                          <a:effectLst/>
                        </a:rPr>
                        <a:t>listem</a:t>
                      </a:r>
                      <a:endParaRPr lang="cs-CZ" sz="2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31  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Textilní výroba a oděvnictví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(2)</a:t>
                      </a:r>
                      <a:endParaRPr lang="cs-CZ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3669H01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126000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Pokrývač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(1)</a:t>
                      </a:r>
                      <a:endParaRPr lang="cs-CZ" sz="10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31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39  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Speciální a interdisciplinární obory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(1)</a:t>
                      </a:r>
                      <a:endParaRPr lang="cs-CZ" sz="105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3159E01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126000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Šití oděvů</a:t>
                      </a:r>
                      <a:r>
                        <a:rPr lang="cs-CZ" sz="1000" i="1" u="none" strike="noStrike" dirty="0">
                          <a:effectLst/>
                        </a:rPr>
                        <a:t>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70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21  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Hornictví a hornická geologie, hutnictví a slévárenství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(2)</a:t>
                      </a:r>
                      <a:endParaRPr lang="cs-CZ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2153H01</a:t>
                      </a:r>
                    </a:p>
                  </a:txBody>
                  <a:tcPr marL="9525" marR="126000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Modelář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31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75 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Pedagogika, učitelství a sociální péče</a:t>
                      </a:r>
                      <a:r>
                        <a:rPr lang="cs-CZ" sz="1200" i="1" u="none" strike="noStrike" dirty="0">
                          <a:effectLst/>
                        </a:rPr>
                        <a:t>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57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52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2956H01</a:t>
                      </a:r>
                    </a:p>
                  </a:txBody>
                  <a:tcPr marL="9525" marR="126000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Řezník – uzenář </a:t>
                      </a:r>
                      <a:r>
                        <a:rPr lang="cs-CZ" sz="10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271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2300" u="none" strike="noStrike" dirty="0">
                          <a:effectLst/>
                        </a:rPr>
                        <a:t>s maturitní zkouškou</a:t>
                      </a:r>
                      <a:endParaRPr lang="cs-CZ" sz="2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vert="vert27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66  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Obchod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(1)</a:t>
                      </a:r>
                      <a:endParaRPr lang="cs-CZ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3341L01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126000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Operátor dřevařské a nábytkářské výroby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(1)</a:t>
                      </a:r>
                      <a:endParaRPr lang="cs-CZ" sz="12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</a:p>
                  </a:txBody>
                  <a:tcPr marL="9525" marR="126000" marT="9525" marB="0" anchor="ctr"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31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29  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Potravinářství a potravinářská chemie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(1)</a:t>
                      </a:r>
                      <a:endParaRPr lang="cs-CZ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  6641L01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126000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Obchodník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(1)</a:t>
                      </a:r>
                      <a:endParaRPr lang="cs-CZ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31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33  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Zpracování dřeva a výroba hudebních nástrojů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(2)</a:t>
                      </a:r>
                      <a:endParaRPr lang="cs-CZ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2942M01</a:t>
                      </a:r>
                    </a:p>
                  </a:txBody>
                  <a:tcPr marL="9525" marR="126000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Analýza potravin</a:t>
                      </a:r>
                      <a:r>
                        <a:rPr lang="cs-CZ" sz="2000" u="none" strike="noStrike" dirty="0">
                          <a:effectLst/>
                        </a:rPr>
                        <a:t>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(1)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</a:t>
                      </a:r>
                    </a:p>
                  </a:txBody>
                  <a:tcPr marL="9525" marR="12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4315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21  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Hornictví a hornická geologie, hutnictví a slévárenství </a:t>
                      </a:r>
                      <a:r>
                        <a:rPr lang="cs-CZ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(2)</a:t>
                      </a:r>
                      <a:endParaRPr lang="cs-CZ" sz="11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59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34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32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3342M01</a:t>
                      </a:r>
                    </a:p>
                  </a:txBody>
                  <a:tcPr marL="9525" marR="126000" marT="9525" marB="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Nábytkářská a dřevařská výroba </a:t>
                      </a:r>
                      <a:r>
                        <a:rPr kumimoji="0" lang="cs-CZ" sz="100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(1)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</a:t>
                      </a:r>
                    </a:p>
                  </a:txBody>
                  <a:tcPr marL="9525" marR="126000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</a:t>
                      </a:r>
                    </a:p>
                  </a:txBody>
                  <a:tcPr marL="9525" marR="126000" marT="9525" marB="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-177886" y="5600149"/>
            <a:ext cx="914237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i="1" dirty="0">
                <a:latin typeface="Calibri" panose="020F0502020204030204" pitchFamily="34" charset="0"/>
              </a:rPr>
              <a:t>Pozn.: Z analýzy zájmu o jednotlivé obory s maturitní zkouškou byly vyňaty obory skupiny  </a:t>
            </a:r>
            <a:r>
              <a:rPr lang="cs-CZ" sz="1400" b="1" i="1" dirty="0">
                <a:latin typeface="Calibri" panose="020F0502020204030204" pitchFamily="34" charset="0"/>
              </a:rPr>
              <a:t>82 Umění a užité umění</a:t>
            </a:r>
            <a:r>
              <a:rPr lang="cs-CZ" sz="1400" i="1" dirty="0">
                <a:latin typeface="Calibri" panose="020F0502020204030204" pitchFamily="34" charset="0"/>
              </a:rPr>
              <a:t>, </a:t>
            </a:r>
          </a:p>
          <a:p>
            <a:pPr algn="r"/>
            <a:r>
              <a:rPr lang="cs-CZ" sz="1400" i="1" dirty="0">
                <a:latin typeface="Calibri" panose="020F0502020204030204" pitchFamily="34" charset="0"/>
              </a:rPr>
              <a:t>(jedná se většinou o málopočetné obory:  celkem 15 oborů - </a:t>
            </a:r>
            <a:r>
              <a:rPr lang="cs-CZ" sz="1400" b="1" dirty="0">
                <a:latin typeface="Calibri" panose="020F0502020204030204" pitchFamily="34" charset="0"/>
              </a:rPr>
              <a:t>přihlášení 471; zápisové lístky 220; nově přijatí 252</a:t>
            </a:r>
            <a:r>
              <a:rPr lang="cs-CZ" sz="1400" dirty="0">
                <a:latin typeface="Calibri" panose="020F0502020204030204" pitchFamily="34" charset="0"/>
              </a:rPr>
              <a:t>)</a:t>
            </a:r>
            <a:endParaRPr lang="cs-CZ" sz="1400" b="1" i="1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1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9155"/>
            <a:ext cx="9144000" cy="1152664"/>
          </a:xfrm>
        </p:spPr>
        <p:txBody>
          <a:bodyPr/>
          <a:lstStyle/>
          <a:p>
            <a:r>
              <a:rPr lang="cs-CZ" sz="2800" b="1" dirty="0"/>
              <a:t>Přehled středních škol </a:t>
            </a:r>
            <a:br>
              <a:rPr lang="cs-CZ" sz="2800" b="1" dirty="0"/>
            </a:br>
            <a:r>
              <a:rPr lang="cs-CZ" sz="2800" b="1" dirty="0"/>
              <a:t>v Moravskoslezském kraji ve školním roce </a:t>
            </a:r>
            <a:r>
              <a:rPr lang="cs-CZ" sz="2000" b="1" dirty="0"/>
              <a:t>2015/2016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280554" y="1661819"/>
          <a:ext cx="8562112" cy="4158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2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46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46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46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46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092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3003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51916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3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Okres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Počet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Z toho ostatní zřizovatelé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103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obyvatel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všech </a:t>
                      </a:r>
                    </a:p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SŠ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všech žáků SŠ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počet </a:t>
                      </a:r>
                    </a:p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SŠ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počet </a:t>
                      </a:r>
                    </a:p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žáků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0243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všech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skup. 15-18let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249">
                <a:tc>
                  <a:txBody>
                    <a:bodyPr/>
                    <a:lstStyle/>
                    <a:p>
                      <a:r>
                        <a:rPr lang="cs-CZ" sz="1900" dirty="0"/>
                        <a:t>Bruntál</a:t>
                      </a:r>
                    </a:p>
                  </a:txBody>
                  <a:tcPr marL="108000" marR="3600" marT="3600" marB="360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93 718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3 634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14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4 019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301</a:t>
                      </a:r>
                    </a:p>
                  </a:txBody>
                  <a:tcPr marL="10800" marR="126000" marT="10800" marB="1080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dirty="0"/>
                        <a:t>Frýdek-Místek</a:t>
                      </a:r>
                    </a:p>
                  </a:txBody>
                  <a:tcPr marL="108000" marR="3600" marT="3600" marB="360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213</a:t>
                      </a:r>
                      <a:r>
                        <a:rPr lang="cs-CZ" baseline="0" dirty="0"/>
                        <a:t> 260</a:t>
                      </a:r>
                      <a:endParaRPr lang="cs-CZ" dirty="0"/>
                    </a:p>
                  </a:txBody>
                  <a:tcPr marL="10800" marR="126000" marT="10800" marB="108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7 947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19</a:t>
                      </a:r>
                    </a:p>
                  </a:txBody>
                  <a:tcPr marL="10800" marR="306000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6 724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7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1 704</a:t>
                      </a:r>
                    </a:p>
                  </a:txBody>
                  <a:tcPr marL="10800" marR="126000" marT="10800" marB="1080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900" dirty="0"/>
                        <a:t>Karviná</a:t>
                      </a:r>
                    </a:p>
                  </a:txBody>
                  <a:tcPr marL="108000" marR="3600" marT="3600" marB="360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253 518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9 139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28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10 352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1 652</a:t>
                      </a:r>
                    </a:p>
                  </a:txBody>
                  <a:tcPr marL="10800" marR="126000" marT="10800" marB="1080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4249">
                <a:tc>
                  <a:txBody>
                    <a:bodyPr/>
                    <a:lstStyle/>
                    <a:p>
                      <a:r>
                        <a:rPr lang="cs-CZ" sz="1900" dirty="0"/>
                        <a:t>Nový Jičín</a:t>
                      </a:r>
                    </a:p>
                  </a:txBody>
                  <a:tcPr marL="108000" marR="3600" marT="3600" marB="360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151 762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5 753</a:t>
                      </a:r>
                    </a:p>
                  </a:txBody>
                  <a:tcPr marL="9525" marR="857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13</a:t>
                      </a:r>
                    </a:p>
                  </a:txBody>
                  <a:tcPr marL="10800" marR="306000" marT="10800" marB="1080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5 385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670</a:t>
                      </a:r>
                    </a:p>
                  </a:txBody>
                  <a:tcPr marL="10800" marR="126000" marT="10800" marB="1080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4249">
                <a:tc>
                  <a:txBody>
                    <a:bodyPr/>
                    <a:lstStyle/>
                    <a:p>
                      <a:r>
                        <a:rPr lang="cs-CZ" sz="1900" dirty="0"/>
                        <a:t>Opava</a:t>
                      </a:r>
                    </a:p>
                  </a:txBody>
                  <a:tcPr marL="108000" marR="3600" marT="3600" marB="360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176 742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6 487</a:t>
                      </a:r>
                    </a:p>
                  </a:txBody>
                  <a:tcPr marL="9525" marR="857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18</a:t>
                      </a:r>
                    </a:p>
                  </a:txBody>
                  <a:tcPr marL="10800" marR="306000" marT="10800" marB="1080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6 236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722</a:t>
                      </a:r>
                    </a:p>
                  </a:txBody>
                  <a:tcPr marL="10800" marR="126000" marT="10800" marB="1080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249">
                <a:tc>
                  <a:txBody>
                    <a:bodyPr/>
                    <a:lstStyle/>
                    <a:p>
                      <a:r>
                        <a:rPr lang="cs-CZ" sz="1900" dirty="0"/>
                        <a:t>Ostrava</a:t>
                      </a:r>
                    </a:p>
                  </a:txBody>
                  <a:tcPr marL="108000" marR="3600" marT="3600" marB="360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324 311</a:t>
                      </a:r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11 077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44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17</a:t>
                      </a:r>
                      <a:r>
                        <a:rPr lang="cs-CZ" baseline="0" dirty="0"/>
                        <a:t> 125</a:t>
                      </a:r>
                      <a:endParaRPr lang="cs-CZ" dirty="0"/>
                    </a:p>
                  </a:txBody>
                  <a:tcPr marL="10800" marR="12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18</a:t>
                      </a:r>
                    </a:p>
                  </a:txBody>
                  <a:tcPr marL="10800" marR="306000" marT="10800" marB="108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4 200</a:t>
                      </a:r>
                    </a:p>
                  </a:txBody>
                  <a:tcPr marL="10800" marR="126000" marT="10800" marB="1080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24249">
                <a:tc>
                  <a:txBody>
                    <a:bodyPr/>
                    <a:lstStyle/>
                    <a:p>
                      <a:r>
                        <a:rPr lang="cs-CZ" sz="2400" b="1" dirty="0"/>
                        <a:t>Celkem</a:t>
                      </a:r>
                    </a:p>
                  </a:txBody>
                  <a:tcPr marL="108000" marR="3600" marT="3600" marB="3600"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1 213 311</a:t>
                      </a:r>
                    </a:p>
                  </a:txBody>
                  <a:tcPr marL="10800" marR="126000" marT="10800" marB="1080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44 037</a:t>
                      </a:r>
                    </a:p>
                  </a:txBody>
                  <a:tcPr marL="9525" marR="85725" marT="9525" marB="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136</a:t>
                      </a:r>
                    </a:p>
                  </a:txBody>
                  <a:tcPr marL="10800" marR="306000" marT="10800" marB="1080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49 841</a:t>
                      </a:r>
                    </a:p>
                  </a:txBody>
                  <a:tcPr marL="10800" marR="126000" marT="10800" marB="1080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43</a:t>
                      </a:r>
                    </a:p>
                  </a:txBody>
                  <a:tcPr marL="10800" marR="306000" marT="10800" marB="10800" anchor="ctr"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9 373</a:t>
                      </a:r>
                    </a:p>
                  </a:txBody>
                  <a:tcPr marL="10800" marR="126000" marT="10800" marB="10800" anchor="ctr"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267E-5537-4CF6-843B-2CC79DD70A58}" type="slidenum">
              <a:rPr lang="cs-CZ" smtClean="0"/>
              <a:t>23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254828" y="6030821"/>
            <a:ext cx="6328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Zdroj: </a:t>
            </a:r>
            <a:r>
              <a:rPr lang="cs-CZ" sz="1400" i="1" dirty="0">
                <a:latin typeface="Calibri" panose="020F0502020204030204" pitchFamily="34" charset="0"/>
                <a:cs typeface="Calibri" panose="020F0502020204030204" pitchFamily="34" charset="0"/>
              </a:rPr>
              <a:t>Počet obyvatel - ČSÚ stav k 31. 12. 2015, školy a žáci - MŠMT stav k 30. 9. 2015</a:t>
            </a:r>
          </a:p>
        </p:txBody>
      </p:sp>
    </p:spTree>
    <p:extLst>
      <p:ext uri="{BB962C8B-B14F-4D97-AF65-F5344CB8AC3E}">
        <p14:creationId xmlns:p14="http://schemas.microsoft.com/office/powerpoint/2010/main" val="13552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8013051" cy="556401"/>
          </a:xfrm>
        </p:spPr>
        <p:txBody>
          <a:bodyPr/>
          <a:lstStyle/>
          <a:p>
            <a:r>
              <a:rPr lang="cs-CZ" dirty="0" smtClean="0"/>
              <a:t>Náplň volby povolání v 9. třídě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Informace v hodinách </a:t>
            </a:r>
            <a:r>
              <a:rPr lang="cs-CZ" sz="1800" dirty="0" err="1" smtClean="0"/>
              <a:t>Pč</a:t>
            </a:r>
            <a:r>
              <a:rPr lang="cs-CZ" sz="1800" dirty="0" smtClean="0"/>
              <a:t> - </a:t>
            </a:r>
            <a:r>
              <a:rPr lang="cs-CZ" sz="1800" b="1" dirty="0" smtClean="0"/>
              <a:t>infoabsolvent.cz</a:t>
            </a:r>
            <a:r>
              <a:rPr lang="cs-CZ" sz="1800" dirty="0" smtClean="0"/>
              <a:t> – </a:t>
            </a:r>
            <a:r>
              <a:rPr lang="cs-CZ" sz="1800" dirty="0" err="1" smtClean="0"/>
              <a:t>profitest</a:t>
            </a:r>
            <a:r>
              <a:rPr lang="cs-CZ" sz="1800" dirty="0" smtClean="0"/>
              <a:t>, vyhledávání oborů </a:t>
            </a:r>
            <a:r>
              <a:rPr lang="cs-CZ" sz="1800" dirty="0" err="1" smtClean="0"/>
              <a:t>stř</a:t>
            </a:r>
            <a:r>
              <a:rPr lang="cs-CZ" sz="1800" dirty="0" smtClean="0"/>
              <a:t>. škol</a:t>
            </a:r>
          </a:p>
          <a:p>
            <a:r>
              <a:rPr lang="cs-CZ" sz="1800" b="1" dirty="0" smtClean="0"/>
              <a:t>Beskydský trh vzdělávání a uplatnění 2017</a:t>
            </a:r>
            <a:r>
              <a:rPr lang="cs-CZ" sz="1800" dirty="0" smtClean="0"/>
              <a:t> – 19. 10. ve WERKARENĚ</a:t>
            </a:r>
          </a:p>
          <a:p>
            <a:r>
              <a:rPr lang="cs-CZ" sz="1800" b="1" dirty="0" smtClean="0"/>
              <a:t>Prezentace SŠ</a:t>
            </a:r>
            <a:r>
              <a:rPr lang="cs-CZ" sz="1800" dirty="0" smtClean="0"/>
              <a:t> v hodinách </a:t>
            </a:r>
            <a:r>
              <a:rPr lang="cs-CZ" sz="1800" dirty="0" err="1" smtClean="0"/>
              <a:t>Pč</a:t>
            </a:r>
            <a:r>
              <a:rPr lang="cs-CZ" sz="1800" dirty="0"/>
              <a:t> </a:t>
            </a:r>
            <a:r>
              <a:rPr lang="cs-CZ" sz="1800" dirty="0" smtClean="0"/>
              <a:t>– středy, 7. a 8. vyuč. hodina</a:t>
            </a:r>
          </a:p>
          <a:p>
            <a:r>
              <a:rPr lang="cs-CZ" sz="1800" b="1" dirty="0" smtClean="0"/>
              <a:t>Atlas školství</a:t>
            </a:r>
            <a:r>
              <a:rPr lang="cs-CZ" sz="1800" dirty="0" smtClean="0"/>
              <a:t> – jeho využití a orientace v něm</a:t>
            </a:r>
          </a:p>
          <a:p>
            <a:r>
              <a:rPr lang="cs-CZ" sz="1800" b="1" dirty="0" smtClean="0"/>
              <a:t>Profesní šetření PPP</a:t>
            </a:r>
            <a:r>
              <a:rPr lang="cs-CZ" sz="1800" dirty="0" smtClean="0"/>
              <a:t> – 30.11. na škole, poté v PPP Třinec</a:t>
            </a:r>
          </a:p>
          <a:p>
            <a:r>
              <a:rPr lang="cs-CZ" sz="1800" b="1" dirty="0" smtClean="0"/>
              <a:t>Beseda o uplatnění absolventů na trhu práce </a:t>
            </a:r>
            <a:r>
              <a:rPr lang="cs-CZ" sz="1800" dirty="0" smtClean="0"/>
              <a:t>– 30.11., Úřad práce</a:t>
            </a:r>
          </a:p>
          <a:p>
            <a:r>
              <a:rPr lang="cs-CZ" sz="1800" b="1" dirty="0" smtClean="0"/>
              <a:t>Dny otevřených dveří</a:t>
            </a:r>
            <a:r>
              <a:rPr lang="cs-CZ" sz="1800" dirty="0" smtClean="0"/>
              <a:t> SŠ – nástěnka u kabinetu VP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 smtClean="0"/>
              <a:t>V lednu zákon. </a:t>
            </a:r>
            <a:r>
              <a:rPr lang="cs-CZ" sz="1800" dirty="0"/>
              <a:t>z</a:t>
            </a:r>
            <a:r>
              <a:rPr lang="cs-CZ" sz="1800" dirty="0" smtClean="0"/>
              <a:t>ástupci vyplní školní formulář přihlášky na SŠ  a podle něho škola zajistí tisk přihlášek pro žáky</a:t>
            </a:r>
          </a:p>
          <a:p>
            <a:r>
              <a:rPr lang="cs-CZ" sz="1800" dirty="0" smtClean="0"/>
              <a:t>Na třídní schůzce v únoru si rodiče vyzvednou přihlášky + zápisový lístek</a:t>
            </a:r>
          </a:p>
          <a:p>
            <a:r>
              <a:rPr lang="cs-CZ" sz="1800" dirty="0" smtClean="0"/>
              <a:t>Zákonní zástupci odešlou přihlášky do 1. března na vybrané SŠ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506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webu školy </a:t>
            </a:r>
            <a:r>
              <a:rPr lang="cs-CZ" dirty="0" smtClean="0">
                <a:hlinkClick r:id="rId3"/>
              </a:rPr>
              <a:t>www.jmzstrinec.cz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Je uvedena:</a:t>
            </a:r>
          </a:p>
          <a:p>
            <a:r>
              <a:rPr lang="cs-CZ" dirty="0" smtClean="0"/>
              <a:t>prezentace se změnami PŘ 2017</a:t>
            </a:r>
          </a:p>
          <a:p>
            <a:r>
              <a:rPr lang="cs-CZ" dirty="0" smtClean="0"/>
              <a:t>Informační leták pro rodiče „Krok za krokem“ </a:t>
            </a:r>
          </a:p>
          <a:p>
            <a:r>
              <a:rPr lang="cs-CZ" dirty="0" smtClean="0"/>
              <a:t>Vzor odvolání proti nepřijetí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36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8" y="1084519"/>
            <a:ext cx="8304029" cy="556401"/>
          </a:xfrm>
        </p:spPr>
        <p:txBody>
          <a:bodyPr/>
          <a:lstStyle/>
          <a:p>
            <a:r>
              <a:rPr lang="cs-CZ" dirty="0"/>
              <a:t>Přijímací řízení SŠ – hodnocení uchazečů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927" y="1765005"/>
            <a:ext cx="8817428" cy="436115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1800" dirty="0">
                <a:solidFill>
                  <a:schemeClr val="tx1"/>
                </a:solidFill>
              </a:rPr>
              <a:t>Hodnocení přijímacího řízení se nově skládá ze 4 částí: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altLang="cs-CZ" sz="1800" dirty="0">
                <a:solidFill>
                  <a:schemeClr val="tx1"/>
                </a:solidFill>
              </a:rPr>
              <a:t>hodnocení na vysvědčeních z předchozího vzdělávání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altLang="cs-CZ" sz="1800" b="1" dirty="0">
                <a:solidFill>
                  <a:schemeClr val="tx1"/>
                </a:solidFill>
              </a:rPr>
              <a:t>výsledků jednotné zkoušky, </a:t>
            </a:r>
            <a:r>
              <a:rPr lang="cs-CZ" altLang="cs-CZ" sz="1800" dirty="0">
                <a:solidFill>
                  <a:schemeClr val="tx1"/>
                </a:solidFill>
              </a:rPr>
              <a:t>pokud je součástí přijímacího řízení (centrální testy)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altLang="cs-CZ" sz="1800" dirty="0">
                <a:solidFill>
                  <a:schemeClr val="tx1"/>
                </a:solidFill>
              </a:rPr>
              <a:t>výsledků školní přijímací zkoušky, je-li stanovena (nepovinná, v praxi málo využívaná)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altLang="cs-CZ" sz="1800" dirty="0">
                <a:solidFill>
                  <a:schemeClr val="tx1"/>
                </a:solidFill>
              </a:rPr>
              <a:t>případně dalších skutečností (soutěže, olympiády, atd.)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cs-CZ" altLang="cs-CZ" sz="1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cs-CZ" alt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46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8346560" cy="556401"/>
          </a:xfrm>
        </p:spPr>
        <p:txBody>
          <a:bodyPr/>
          <a:lstStyle/>
          <a:p>
            <a:r>
              <a:rPr lang="cs-CZ" dirty="0"/>
              <a:t>Jednotná zkouška – kdy ANO/NE?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765005"/>
            <a:ext cx="8527313" cy="4361158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je povinná pro první kolo přijímacího řízení do všech oborů vzdělání ukončených maturitní zkouškou </a:t>
            </a:r>
            <a:r>
              <a:rPr lang="cs-CZ" sz="1800" dirty="0" smtClean="0">
                <a:solidFill>
                  <a:schemeClr val="tx1"/>
                </a:solidFill>
              </a:rPr>
              <a:t>(</a:t>
            </a:r>
            <a:r>
              <a:rPr lang="cs-CZ" sz="1800" dirty="0">
                <a:solidFill>
                  <a:schemeClr val="tx1"/>
                </a:solidFill>
              </a:rPr>
              <a:t>včetně víceletých gymnázií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sz="1800" dirty="0" smtClean="0">
                <a:solidFill>
                  <a:schemeClr val="tx1"/>
                </a:solidFill>
              </a:rPr>
              <a:t>netýká </a:t>
            </a:r>
            <a:r>
              <a:rPr lang="cs-CZ" sz="1800" dirty="0">
                <a:solidFill>
                  <a:schemeClr val="tx1"/>
                </a:solidFill>
              </a:rPr>
              <a:t>se oborů vzdělání s talentovou zkouškou vyjma oboru Gymnázium se sportovní přípravou a zkráceného studia</a:t>
            </a:r>
          </a:p>
          <a:p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397" y="3334957"/>
            <a:ext cx="8199831" cy="268856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5632" y="5012056"/>
            <a:ext cx="838309" cy="123819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2348" y="4624447"/>
            <a:ext cx="1042506" cy="104250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8323" y="3573696"/>
            <a:ext cx="317019" cy="37188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2288" y="3647745"/>
            <a:ext cx="317019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8346560" cy="556401"/>
          </a:xfrm>
        </p:spPr>
        <p:txBody>
          <a:bodyPr/>
          <a:lstStyle/>
          <a:p>
            <a:r>
              <a:rPr lang="cs-CZ" dirty="0"/>
              <a:t>Jednotná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927" y="1765005"/>
            <a:ext cx="8732585" cy="4361158"/>
          </a:xfrm>
        </p:spPr>
        <p:txBody>
          <a:bodyPr>
            <a:normAutofit/>
          </a:bodyPr>
          <a:lstStyle/>
          <a:p>
            <a:r>
              <a:rPr lang="cs-CZ" altLang="cs-CZ" sz="1800" dirty="0">
                <a:solidFill>
                  <a:schemeClr val="tx1"/>
                </a:solidFill>
              </a:rPr>
              <a:t>organizačně vše zajišťuje </a:t>
            </a:r>
            <a:r>
              <a:rPr lang="cs-CZ" altLang="cs-CZ" sz="1800" b="1" dirty="0">
                <a:solidFill>
                  <a:schemeClr val="tx1"/>
                </a:solidFill>
              </a:rPr>
              <a:t>Centrum </a:t>
            </a:r>
            <a:r>
              <a:rPr lang="cs-CZ" altLang="cs-CZ" sz="1800" dirty="0">
                <a:solidFill>
                  <a:schemeClr val="tx1"/>
                </a:solidFill>
              </a:rPr>
              <a:t>– přípravu zadání testů, distribuci testů, hodnocení výsledků testů</a:t>
            </a:r>
          </a:p>
          <a:p>
            <a:pPr>
              <a:lnSpc>
                <a:spcPct val="12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povinná přijímací zkouška se koná z </a:t>
            </a:r>
            <a:r>
              <a:rPr lang="cs-CZ" altLang="cs-CZ" sz="1800" b="1" dirty="0">
                <a:solidFill>
                  <a:schemeClr val="tx1"/>
                </a:solidFill>
              </a:rPr>
              <a:t>Českého jazyka a Matematiky</a:t>
            </a:r>
          </a:p>
          <a:p>
            <a:pPr>
              <a:lnSpc>
                <a:spcPct val="12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test z Českého jazyka trvá 60 minut, z Matematiky 70 minut</a:t>
            </a:r>
          </a:p>
          <a:p>
            <a:r>
              <a:rPr lang="cs-CZ" sz="1800" dirty="0">
                <a:solidFill>
                  <a:schemeClr val="tx1"/>
                </a:solidFill>
              </a:rPr>
              <a:t>ověřovány budou testové úlohy jak uzavřené (úlohy s nabídkou řešení), tak otevřené (úlohy bez nabídky odpovědi), případně otevřené úlohy s</a:t>
            </a:r>
            <a:r>
              <a:rPr lang="cs-CZ" sz="1800" dirty="0"/>
              <a:t> </a:t>
            </a:r>
            <a:r>
              <a:rPr lang="cs-CZ" sz="1800" dirty="0">
                <a:solidFill>
                  <a:schemeClr val="tx1"/>
                </a:solidFill>
              </a:rPr>
              <a:t>hodnocením postupu řešení (široce otevřené úlohy)</a:t>
            </a:r>
          </a:p>
          <a:p>
            <a:pPr>
              <a:lnSpc>
                <a:spcPct val="12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uchazeč má možnost jednotnou zkoušku konat dvakrát – započte se mu lepší výsledek</a:t>
            </a:r>
          </a:p>
          <a:p>
            <a:pPr>
              <a:lnSpc>
                <a:spcPct val="120000"/>
              </a:lnSpc>
            </a:pPr>
            <a:r>
              <a:rPr lang="cs-CZ" altLang="cs-CZ" sz="1800" dirty="0">
                <a:solidFill>
                  <a:schemeClr val="tx1"/>
                </a:solidFill>
              </a:rPr>
              <a:t>v prvním termínu uchazeč koná jednotnou zkoušku ve škole uvedené na přihlášce na 1. místě, v druhém termínu ve škole uvedené na 2. místě (v případě Gymnázia se sportovní přípravou koná uchazeč jednotnou zkoušku tam)</a:t>
            </a:r>
          </a:p>
        </p:txBody>
      </p:sp>
    </p:spTree>
    <p:extLst>
      <p:ext uri="{BB962C8B-B14F-4D97-AF65-F5344CB8AC3E}">
        <p14:creationId xmlns:p14="http://schemas.microsoft.com/office/powerpoint/2010/main" val="13558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668" y="1084519"/>
            <a:ext cx="8346560" cy="556401"/>
          </a:xfrm>
        </p:spPr>
        <p:txBody>
          <a:bodyPr/>
          <a:lstStyle/>
          <a:p>
            <a:r>
              <a:rPr lang="cs-CZ" dirty="0"/>
              <a:t>Jednotná zkouška - termíny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927" y="1765005"/>
            <a:ext cx="8732585" cy="4361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800" b="1" dirty="0">
                <a:solidFill>
                  <a:schemeClr val="tx1"/>
                </a:solidFill>
              </a:rPr>
              <a:t>Termíny konání jednotné přijímací zkoušky ve školním roce 2016/2017:</a:t>
            </a:r>
          </a:p>
          <a:p>
            <a:pPr marL="0" indent="0">
              <a:buNone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2509838" algn="l"/>
              </a:tabLst>
            </a:pPr>
            <a:r>
              <a:rPr lang="cs-CZ" altLang="cs-CZ" sz="1800" dirty="0">
                <a:solidFill>
                  <a:schemeClr val="tx1"/>
                </a:solidFill>
              </a:rPr>
              <a:t>4leté obory vzdělání: 	1. termín: 12. dubna 2017 (středa)</a:t>
            </a:r>
          </a:p>
          <a:p>
            <a:pPr marL="0" indent="0">
              <a:buNone/>
              <a:tabLst>
                <a:tab pos="2509838" algn="l"/>
              </a:tabLst>
            </a:pPr>
            <a:r>
              <a:rPr lang="cs-CZ" altLang="cs-CZ" sz="1800" dirty="0">
                <a:solidFill>
                  <a:schemeClr val="tx1"/>
                </a:solidFill>
              </a:rPr>
              <a:t>	2. termín: 19. dubna 2017 (středa)</a:t>
            </a:r>
          </a:p>
          <a:p>
            <a:pPr marL="0" indent="0">
              <a:buNone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2509838" algn="l"/>
              </a:tabLst>
            </a:pPr>
            <a:r>
              <a:rPr lang="cs-CZ" altLang="cs-CZ" sz="1800" dirty="0">
                <a:solidFill>
                  <a:schemeClr val="tx1"/>
                </a:solidFill>
              </a:rPr>
              <a:t>6letá a 8letá gymnázia:	1. termín: 18. dubna 2017 (úterý)</a:t>
            </a:r>
          </a:p>
          <a:p>
            <a:pPr marL="0" indent="0">
              <a:buNone/>
              <a:tabLst>
                <a:tab pos="2509838" algn="l"/>
              </a:tabLst>
            </a:pPr>
            <a:r>
              <a:rPr lang="cs-CZ" altLang="cs-CZ" sz="1800" dirty="0">
                <a:solidFill>
                  <a:schemeClr val="tx1"/>
                </a:solidFill>
              </a:rPr>
              <a:t>	2. termín: 20. dubna 2017 (čtvrtek)</a:t>
            </a:r>
          </a:p>
          <a:p>
            <a:pPr marL="0" indent="0">
              <a:buNone/>
            </a:pPr>
            <a:endParaRPr lang="cs-CZ" altLang="cs-CZ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chemeClr val="tx1"/>
                </a:solidFill>
              </a:rPr>
              <a:t>náhradní termín je stanoven pro všechny obory vzdělání jednotně:</a:t>
            </a:r>
          </a:p>
          <a:p>
            <a:pPr marL="0" indent="0">
              <a:buNone/>
              <a:tabLst>
                <a:tab pos="2509838" algn="l"/>
              </a:tabLst>
            </a:pPr>
            <a:r>
              <a:rPr lang="cs-CZ" altLang="cs-CZ" sz="1800" dirty="0">
                <a:solidFill>
                  <a:schemeClr val="tx1"/>
                </a:solidFill>
              </a:rPr>
              <a:t>	1. termín: 11. května 2017 (čtvrtek)</a:t>
            </a:r>
          </a:p>
          <a:p>
            <a:pPr marL="0" indent="0">
              <a:buNone/>
              <a:tabLst>
                <a:tab pos="2509838" algn="l"/>
              </a:tabLst>
            </a:pPr>
            <a:r>
              <a:rPr lang="cs-CZ" altLang="cs-CZ" sz="1800" dirty="0">
                <a:solidFill>
                  <a:schemeClr val="tx1"/>
                </a:solidFill>
              </a:rPr>
              <a:t>	2. termín: 12. května 2017 (pátek)</a:t>
            </a:r>
          </a:p>
          <a:p>
            <a:pPr marL="0" indent="0">
              <a:buNone/>
            </a:pPr>
            <a:r>
              <a:rPr lang="cs-CZ" altLang="cs-CZ" sz="18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486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8977" y="1073887"/>
            <a:ext cx="8612371" cy="556401"/>
          </a:xfrm>
        </p:spPr>
        <p:txBody>
          <a:bodyPr/>
          <a:lstStyle/>
          <a:p>
            <a:r>
              <a:rPr lang="cs-CZ" dirty="0"/>
              <a:t>Přijímací řízení 2017 – další novinky,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977" y="1765005"/>
            <a:ext cx="8612371" cy="436115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termín pro podání přihlášek do oborů vzdělání bez talentové zkoušky je nově stanoven </a:t>
            </a:r>
            <a:r>
              <a:rPr lang="cs-CZ" sz="2000" b="1" dirty="0">
                <a:solidFill>
                  <a:schemeClr val="tx1"/>
                </a:solidFill>
              </a:rPr>
              <a:t>na 1. března </a:t>
            </a:r>
            <a:r>
              <a:rPr lang="cs-CZ" sz="2000" dirty="0">
                <a:solidFill>
                  <a:schemeClr val="tx1"/>
                </a:solidFill>
              </a:rPr>
              <a:t>(nově ve všech formách)</a:t>
            </a:r>
          </a:p>
          <a:p>
            <a:r>
              <a:rPr lang="cs-CZ" sz="2000" dirty="0">
                <a:solidFill>
                  <a:schemeClr val="tx1"/>
                </a:solidFill>
              </a:rPr>
              <a:t>jednotná zkouška se podílí na hodnocení uchazeče nejméně 60 % (v oboru Gymnázium se sportovní přípravou 40 %)</a:t>
            </a:r>
          </a:p>
          <a:p>
            <a:r>
              <a:rPr lang="cs-CZ" sz="2000" dirty="0">
                <a:solidFill>
                  <a:schemeClr val="tx1"/>
                </a:solidFill>
              </a:rPr>
              <a:t>mění se termín pro přijímací zkoušky do oborů bez talentové zkoušky – nově se konají od 12. do </a:t>
            </a:r>
            <a:r>
              <a:rPr lang="cs-CZ" sz="2000" dirty="0" smtClean="0">
                <a:solidFill>
                  <a:schemeClr val="tx1"/>
                </a:solidFill>
              </a:rPr>
              <a:t>20. </a:t>
            </a:r>
            <a:r>
              <a:rPr lang="cs-CZ" sz="2000" dirty="0">
                <a:solidFill>
                  <a:schemeClr val="tx1"/>
                </a:solidFill>
              </a:rPr>
              <a:t>dubna </a:t>
            </a:r>
          </a:p>
          <a:p>
            <a:r>
              <a:rPr lang="cs-CZ" sz="2000" dirty="0">
                <a:solidFill>
                  <a:schemeClr val="tx1"/>
                </a:solidFill>
              </a:rPr>
              <a:t>nový vzor přihlášky – nově se uvádí rodné číslo uchazeče (v případě, že se hlásí do oboru vzdělání s jednotnou zkouškou), skupina a kategorie podpůrných opatření, prohlášení ano/ne o konání jednotné zkoušky ve škole (vyplňuje se pouze v případě podání přihlášky do oboru Gymnázium se sportovní přípravou)</a:t>
            </a:r>
          </a:p>
          <a:p>
            <a:r>
              <a:rPr lang="cs-CZ" sz="2000" dirty="0">
                <a:solidFill>
                  <a:schemeClr val="tx1"/>
                </a:solidFill>
              </a:rPr>
              <a:t>nový vzor zápisového lístku (doplnění o školní rok) – stávající zápisové lístky je možno použít do 31. srpna </a:t>
            </a:r>
            <a:r>
              <a:rPr lang="cs-CZ" sz="2000" dirty="0" smtClean="0">
                <a:solidFill>
                  <a:schemeClr val="tx1"/>
                </a:solidFill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28178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7561" y="1073887"/>
            <a:ext cx="7240773" cy="556401"/>
          </a:xfrm>
        </p:spPr>
        <p:txBody>
          <a:bodyPr/>
          <a:lstStyle/>
          <a:p>
            <a:r>
              <a:rPr lang="cs-CZ" dirty="0"/>
              <a:t>Přijímací řízení 2017 – co se nemění?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977" y="1765004"/>
            <a:ext cx="8612371" cy="4477175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možnost podání v 1. kole přijímacího řízení 2 přihlášek do oborů vzdělání bez talentových zkoušek + dalších 2 přihlášek do oborů vzdělání s talentovou zkouškou</a:t>
            </a:r>
          </a:p>
          <a:p>
            <a:r>
              <a:rPr lang="cs-CZ" sz="1800" dirty="0">
                <a:solidFill>
                  <a:schemeClr val="tx1"/>
                </a:solidFill>
              </a:rPr>
              <a:t>v dalších kolech není počet přihlášek omezen</a:t>
            </a:r>
          </a:p>
          <a:p>
            <a:r>
              <a:rPr lang="cs-CZ" sz="1800" dirty="0">
                <a:solidFill>
                  <a:schemeClr val="tx1"/>
                </a:solidFill>
              </a:rPr>
              <a:t>vyhlášení výsledků přijímacího řízení: přijatí pouze zveřejněním, nepřijatí zasláním písemného rozhodnutí</a:t>
            </a:r>
          </a:p>
          <a:p>
            <a:r>
              <a:rPr lang="cs-CZ" sz="1800" dirty="0">
                <a:solidFill>
                  <a:schemeClr val="tx1"/>
                </a:solidFill>
              </a:rPr>
              <a:t>potvrzení zájmu o studium ve škole odevzdáním zápisového lístku nejpozději do 10 pracovních dnů ode dne oznámení o přijetí</a:t>
            </a:r>
          </a:p>
          <a:p>
            <a:r>
              <a:rPr lang="cs-CZ" sz="1800" dirty="0">
                <a:solidFill>
                  <a:schemeClr val="tx1"/>
                </a:solidFill>
              </a:rPr>
              <a:t>možnost uplatnit zápisový lístek pouze jednou</a:t>
            </a:r>
          </a:p>
          <a:p>
            <a:r>
              <a:rPr lang="cs-CZ" sz="1800" dirty="0">
                <a:solidFill>
                  <a:schemeClr val="tx1"/>
                </a:solidFill>
              </a:rPr>
              <a:t>možnost vzít zápisový lístek zpět pouze ve dvou případech: úspěšné odvolání a uplatnění zápisového lístku do oboru s talentovou zkouškou – nově od loňska</a:t>
            </a:r>
          </a:p>
          <a:p>
            <a:r>
              <a:rPr lang="cs-CZ" sz="1800" dirty="0">
                <a:solidFill>
                  <a:schemeClr val="tx1"/>
                </a:solidFill>
              </a:rPr>
              <a:t>vydávání zápisového lístku ZŠ nebo KÚ</a:t>
            </a:r>
          </a:p>
        </p:txBody>
      </p:sp>
    </p:spTree>
    <p:extLst>
      <p:ext uri="{BB962C8B-B14F-4D97-AF65-F5344CB8AC3E}">
        <p14:creationId xmlns:p14="http://schemas.microsoft.com/office/powerpoint/2010/main" val="356935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7561" y="1073887"/>
            <a:ext cx="7240773" cy="556401"/>
          </a:xfrm>
        </p:spPr>
        <p:txBody>
          <a:bodyPr/>
          <a:lstStyle/>
          <a:p>
            <a:r>
              <a:rPr lang="cs-CZ" dirty="0"/>
              <a:t>Přijímací řízení 2017 – co se nemění?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977" y="1765004"/>
            <a:ext cx="8612371" cy="4477175"/>
          </a:xfrm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1"/>
                </a:solidFill>
              </a:rPr>
              <a:t>Ředitel střední </a:t>
            </a:r>
            <a:r>
              <a:rPr lang="cs-CZ" sz="1800" dirty="0">
                <a:solidFill>
                  <a:schemeClr val="tx1"/>
                </a:solidFill>
              </a:rPr>
              <a:t>školy může rozhodnout o konání školní přijímací zkoušky (např. test studijních předpokladů)</a:t>
            </a:r>
          </a:p>
          <a:p>
            <a:r>
              <a:rPr lang="cs-CZ" sz="1800" dirty="0">
                <a:solidFill>
                  <a:schemeClr val="tx1"/>
                </a:solidFill>
              </a:rPr>
              <a:t>ředitel </a:t>
            </a:r>
            <a:r>
              <a:rPr lang="cs-CZ" sz="1800" dirty="0" smtClean="0">
                <a:solidFill>
                  <a:schemeClr val="tx1"/>
                </a:solidFill>
              </a:rPr>
              <a:t>střední školy </a:t>
            </a:r>
            <a:r>
              <a:rPr lang="cs-CZ" sz="1800" dirty="0">
                <a:solidFill>
                  <a:schemeClr val="tx1"/>
                </a:solidFill>
              </a:rPr>
              <a:t>může v rámci kritérií pro přijetí stanovit hranici úspěšnosti v jednotné zkoušce nebo školní přijímací zkoušce, které musí uchazeč dosáhnout jako nezbytné podmínky pro přijetí</a:t>
            </a:r>
          </a:p>
          <a:p>
            <a:r>
              <a:rPr lang="cs-CZ" sz="1800" dirty="0">
                <a:solidFill>
                  <a:schemeClr val="tx1"/>
                </a:solidFill>
              </a:rPr>
              <a:t>pokud splní kritéria přijímacího řízení více uchazečů, než kolik lze přijmout, rozhoduje jejich pořadí podle výsledků hodnocení kritérií přijímacího řízení </a:t>
            </a:r>
          </a:p>
          <a:p>
            <a:r>
              <a:rPr lang="cs-CZ" sz="1800" dirty="0">
                <a:solidFill>
                  <a:schemeClr val="tx1"/>
                </a:solidFill>
              </a:rPr>
              <a:t>možnost podat odvolání do 3 pracovních dnů </a:t>
            </a:r>
            <a:r>
              <a:rPr lang="cs-CZ" sz="1800" b="1" dirty="0">
                <a:solidFill>
                  <a:schemeClr val="tx1"/>
                </a:solidFill>
              </a:rPr>
              <a:t>od doručení rozhodnutí</a:t>
            </a:r>
          </a:p>
          <a:p>
            <a:r>
              <a:rPr lang="cs-CZ" sz="1800" dirty="0">
                <a:solidFill>
                  <a:schemeClr val="tx1"/>
                </a:solidFill>
              </a:rPr>
              <a:t>odvolání vyřizuje v první fázi ředitel SŠ (možnost </a:t>
            </a:r>
            <a:r>
              <a:rPr lang="cs-CZ" sz="1800" dirty="0" err="1">
                <a:solidFill>
                  <a:schemeClr val="tx1"/>
                </a:solidFill>
              </a:rPr>
              <a:t>autoremedury</a:t>
            </a:r>
            <a:r>
              <a:rPr lang="cs-CZ" sz="1800" dirty="0">
                <a:solidFill>
                  <a:schemeClr val="tx1"/>
                </a:solidFill>
              </a:rPr>
              <a:t>), poté </a:t>
            </a:r>
            <a:r>
              <a:rPr lang="cs-CZ" sz="1800" dirty="0" smtClean="0">
                <a:solidFill>
                  <a:schemeClr val="tx1"/>
                </a:solidFill>
              </a:rPr>
              <a:t>KÚ</a:t>
            </a:r>
          </a:p>
          <a:p>
            <a:r>
              <a:rPr lang="cs-CZ" sz="1800" dirty="0" smtClean="0">
                <a:solidFill>
                  <a:schemeClr val="tx1"/>
                </a:solidFill>
              </a:rPr>
              <a:t>jakmile </a:t>
            </a:r>
            <a:r>
              <a:rPr lang="cs-CZ" sz="1800" dirty="0">
                <a:solidFill>
                  <a:schemeClr val="tx1"/>
                </a:solidFill>
              </a:rPr>
              <a:t>ředitel školy získá centrálně vyhodnocené výsledky jednotných testů, nejpozději do </a:t>
            </a:r>
            <a:r>
              <a:rPr lang="cs-CZ" sz="1800" b="1" dirty="0">
                <a:solidFill>
                  <a:schemeClr val="tx1"/>
                </a:solidFill>
              </a:rPr>
              <a:t>2 pracovních dnů </a:t>
            </a:r>
            <a:r>
              <a:rPr lang="cs-CZ" sz="1800" dirty="0">
                <a:solidFill>
                  <a:schemeClr val="tx1"/>
                </a:solidFill>
              </a:rPr>
              <a:t>ukončí celkové hodnocení uchazečů a neprodleně jej oznámí.</a:t>
            </a:r>
          </a:p>
          <a:p>
            <a:endParaRPr lang="cs-CZ" sz="1800" dirty="0">
              <a:solidFill>
                <a:schemeClr val="tx1"/>
              </a:solidFill>
            </a:endParaRPr>
          </a:p>
          <a:p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1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_prezentace-světlé_pozadí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1997</Words>
  <Application>Microsoft Office PowerPoint</Application>
  <PresentationFormat>Předvádění na obrazovce (4:3)</PresentationFormat>
  <Paragraphs>460</Paragraphs>
  <Slides>26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šablona_prezentace-světlé_pozadí1</vt:lpstr>
      <vt:lpstr>Přijímací řízení na střední školy 2017  Odbor školství, mládeže a sportu Krajského úřadu Moravskoslezského kraje</vt:lpstr>
      <vt:lpstr>Legislativní změny</vt:lpstr>
      <vt:lpstr>Přijímací řízení SŠ – hodnocení uchazečů</vt:lpstr>
      <vt:lpstr>Jednotná zkouška – kdy ANO/NE?</vt:lpstr>
      <vt:lpstr>Jednotná zkouška</vt:lpstr>
      <vt:lpstr>Jednotná zkouška - termíny</vt:lpstr>
      <vt:lpstr>Přijímací řízení 2017 – další novinky, změny</vt:lpstr>
      <vt:lpstr>Přijímací řízení 2017 – co se nemění?</vt:lpstr>
      <vt:lpstr>Přijímací řízení 2017 – co se nemění?</vt:lpstr>
      <vt:lpstr>Přijímací řízení 2016/2017 – základní termíny</vt:lpstr>
      <vt:lpstr>Přijímací řízení 2016/2017 – další informace</vt:lpstr>
      <vt:lpstr>Nové obory, změny názvů škol, organizační změny ...</vt:lpstr>
      <vt:lpstr>Změny názvů středních škol</vt:lpstr>
      <vt:lpstr>Nové obory vzdělání (ve schvalovacím řízení)</vt:lpstr>
      <vt:lpstr>Nové obory vzdělání (ve schvalovacím řízení)</vt:lpstr>
      <vt:lpstr>Přijímací řízení 2016</vt:lpstr>
      <vt:lpstr>Přijímací řízení 2016 – výsledky pokusného ověřování</vt:lpstr>
      <vt:lpstr>Přijímací řízení 2016 – výsledky pokusného ověřování</vt:lpstr>
      <vt:lpstr>Přijímací řízení 2016 – výsledky pokusného ověřování</vt:lpstr>
      <vt:lpstr>Přijímací řízení 2016 – výsledky pokusného ověřování</vt:lpstr>
      <vt:lpstr>Nabídka oborů vzdělání pro šk. rok 2017/2018  (ve srovnání s předchozím rokem)</vt:lpstr>
      <vt:lpstr>Skupiny oborů a obory SŠ, o které je největší zájem </vt:lpstr>
      <vt:lpstr>Skupiny oborů a obory SŠ, o které je nejmenší zájem </vt:lpstr>
      <vt:lpstr>Přehled středních škol  v Moravskoslezském kraji ve školním roce 2015/2016</vt:lpstr>
      <vt:lpstr>Náplň volby povolání v 9. třídě 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2014-11-23T20:28:28Z</dcterms:created>
  <dcterms:modified xsi:type="dcterms:W3CDTF">2016-11-10T12:47:18Z</dcterms:modified>
</cp:coreProperties>
</file>